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8" r:id="rId4"/>
    <p:sldId id="269" r:id="rId5"/>
    <p:sldId id="270" r:id="rId6"/>
    <p:sldId id="271" r:id="rId7"/>
    <p:sldId id="272" r:id="rId8"/>
    <p:sldId id="273" r:id="rId9"/>
    <p:sldId id="274" r:id="rId10"/>
    <p:sldId id="259" r:id="rId11"/>
    <p:sldId id="260" r:id="rId12"/>
    <p:sldId id="262" r:id="rId13"/>
    <p:sldId id="261" r:id="rId14"/>
    <p:sldId id="263" r:id="rId15"/>
    <p:sldId id="264" r:id="rId16"/>
    <p:sldId id="265" r:id="rId17"/>
    <p:sldId id="266" r:id="rId18"/>
    <p:sldId id="268" r:id="rId19"/>
    <p:sldId id="267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0" r:id="rId34"/>
    <p:sldId id="291" r:id="rId35"/>
    <p:sldId id="293" r:id="rId36"/>
    <p:sldId id="296" r:id="rId37"/>
    <p:sldId id="294" r:id="rId38"/>
    <p:sldId id="297" r:id="rId39"/>
    <p:sldId id="288" r:id="rId40"/>
    <p:sldId id="298" r:id="rId41"/>
    <p:sldId id="300" r:id="rId42"/>
    <p:sldId id="299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1" r:id="rId53"/>
    <p:sldId id="310" r:id="rId54"/>
    <p:sldId id="313" r:id="rId55"/>
    <p:sldId id="317" r:id="rId56"/>
    <p:sldId id="315" r:id="rId57"/>
    <p:sldId id="316" r:id="rId58"/>
    <p:sldId id="318" r:id="rId59"/>
    <p:sldId id="319" r:id="rId60"/>
    <p:sldId id="321" r:id="rId61"/>
    <p:sldId id="320" r:id="rId62"/>
    <p:sldId id="322" r:id="rId63"/>
    <p:sldId id="323" r:id="rId64"/>
    <p:sldId id="324" r:id="rId65"/>
    <p:sldId id="325" r:id="rId66"/>
    <p:sldId id="330" r:id="rId67"/>
    <p:sldId id="331" r:id="rId68"/>
    <p:sldId id="332" r:id="rId69"/>
    <p:sldId id="333" r:id="rId70"/>
    <p:sldId id="335" r:id="rId71"/>
    <p:sldId id="334" r:id="rId72"/>
    <p:sldId id="336" r:id="rId73"/>
    <p:sldId id="326" r:id="rId74"/>
    <p:sldId id="329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64"/>
    <p:restoredTop sz="94674"/>
  </p:normalViewPr>
  <p:slideViewPr>
    <p:cSldViewPr snapToGrid="0" snapToObjects="1">
      <p:cViewPr>
        <p:scale>
          <a:sx n="87" d="100"/>
          <a:sy n="87" d="100"/>
        </p:scale>
        <p:origin x="2112" y="1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5A7E0-1481-674F-BB34-A0382F9AA2A5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AD053-CB82-F742-AF61-F256D2B9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89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5A7E0-1481-674F-BB34-A0382F9AA2A5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AD053-CB82-F742-AF61-F256D2B9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140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5A7E0-1481-674F-BB34-A0382F9AA2A5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AD053-CB82-F742-AF61-F256D2B9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49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5A7E0-1481-674F-BB34-A0382F9AA2A5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AD053-CB82-F742-AF61-F256D2B9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531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5A7E0-1481-674F-BB34-A0382F9AA2A5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AD053-CB82-F742-AF61-F256D2B9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01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5A7E0-1481-674F-BB34-A0382F9AA2A5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AD053-CB82-F742-AF61-F256D2B9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067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5A7E0-1481-674F-BB34-A0382F9AA2A5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AD053-CB82-F742-AF61-F256D2B9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35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5A7E0-1481-674F-BB34-A0382F9AA2A5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AD053-CB82-F742-AF61-F256D2B9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15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5A7E0-1481-674F-BB34-A0382F9AA2A5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AD053-CB82-F742-AF61-F256D2B9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9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5A7E0-1481-674F-BB34-A0382F9AA2A5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AD053-CB82-F742-AF61-F256D2B9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857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5A7E0-1481-674F-BB34-A0382F9AA2A5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AD053-CB82-F742-AF61-F256D2B9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239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5A7E0-1481-674F-BB34-A0382F9AA2A5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AD053-CB82-F742-AF61-F256D2B9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278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8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8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8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8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21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8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8.png"/><Relationship Id="rId5" Type="http://schemas.openxmlformats.org/officeDocument/2006/relationships/image" Target="../media/image36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8.png"/><Relationship Id="rId5" Type="http://schemas.openxmlformats.org/officeDocument/2006/relationships/image" Target="../media/image36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8.png"/><Relationship Id="rId5" Type="http://schemas.openxmlformats.org/officeDocument/2006/relationships/image" Target="../media/image36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5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5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5.png"/><Relationship Id="rId5" Type="http://schemas.openxmlformats.org/officeDocument/2006/relationships/image" Target="../media/image44.png"/><Relationship Id="rId6" Type="http://schemas.openxmlformats.org/officeDocument/2006/relationships/image" Target="../media/image46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45.png"/><Relationship Id="rId5" Type="http://schemas.openxmlformats.org/officeDocument/2006/relationships/image" Target="../media/image44.png"/><Relationship Id="rId6" Type="http://schemas.openxmlformats.org/officeDocument/2006/relationships/image" Target="../media/image46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45.png"/><Relationship Id="rId5" Type="http://schemas.openxmlformats.org/officeDocument/2006/relationships/image" Target="../media/image44.pn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45.png"/><Relationship Id="rId5" Type="http://schemas.openxmlformats.org/officeDocument/2006/relationships/image" Target="../media/image44.png"/><Relationship Id="rId6" Type="http://schemas.openxmlformats.org/officeDocument/2006/relationships/image" Target="../media/image53.png"/><Relationship Id="rId7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45.png"/><Relationship Id="rId5" Type="http://schemas.openxmlformats.org/officeDocument/2006/relationships/image" Target="../media/image44.png"/><Relationship Id="rId6" Type="http://schemas.openxmlformats.org/officeDocument/2006/relationships/image" Target="../media/image53.png"/><Relationship Id="rId7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45.png"/><Relationship Id="rId5" Type="http://schemas.openxmlformats.org/officeDocument/2006/relationships/image" Target="../media/image56.png"/><Relationship Id="rId6" Type="http://schemas.openxmlformats.org/officeDocument/2006/relationships/image" Target="../media/image53.png"/><Relationship Id="rId7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53.png"/><Relationship Id="rId7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60.png"/><Relationship Id="rId5" Type="http://schemas.openxmlformats.org/officeDocument/2006/relationships/image" Target="../media/image59.png"/><Relationship Id="rId6" Type="http://schemas.openxmlformats.org/officeDocument/2006/relationships/image" Target="../media/image53.png"/><Relationship Id="rId7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53.png"/><Relationship Id="rId7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4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4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63.png"/><Relationship Id="rId5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63.png"/><Relationship Id="rId5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66.png"/><Relationship Id="rId5" Type="http://schemas.openxmlformats.org/officeDocument/2006/relationships/image" Target="../media/image63.png"/><Relationship Id="rId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f"/><Relationship Id="rId3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9613" y="1399765"/>
            <a:ext cx="9144000" cy="2387600"/>
          </a:xfrm>
        </p:spPr>
        <p:txBody>
          <a:bodyPr>
            <a:noAutofit/>
          </a:bodyPr>
          <a:lstStyle/>
          <a:p>
            <a:r>
              <a:rPr lang="en-US" sz="8000" dirty="0" smtClean="0"/>
              <a:t>Statistics </a:t>
            </a:r>
            <a:br>
              <a:rPr lang="en-US" sz="8000" dirty="0" smtClean="0"/>
            </a:br>
            <a:r>
              <a:rPr lang="en-US" sz="8000" dirty="0" smtClean="0"/>
              <a:t>with </a:t>
            </a:r>
            <a:br>
              <a:rPr lang="en-US" sz="8000" dirty="0" smtClean="0"/>
            </a:br>
            <a:r>
              <a:rPr lang="en-US" sz="8000" dirty="0" smtClean="0"/>
              <a:t>Spa            </a:t>
            </a:r>
            <a:r>
              <a:rPr lang="en-US" sz="8000" dirty="0" err="1" smtClean="0"/>
              <a:t>ows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2904" y="4252877"/>
            <a:ext cx="9144000" cy="1655762"/>
          </a:xfrm>
        </p:spPr>
        <p:txBody>
          <a:bodyPr/>
          <a:lstStyle/>
          <a:p>
            <a:r>
              <a:rPr lang="en-US" sz="3600" dirty="0" smtClean="0"/>
              <a:t>Lecture </a:t>
            </a:r>
            <a:r>
              <a:rPr lang="en-US" sz="3600" dirty="0"/>
              <a:t>9</a:t>
            </a:r>
            <a:endParaRPr lang="en-US" sz="3600" dirty="0" smtClean="0"/>
          </a:p>
          <a:p>
            <a:r>
              <a:rPr lang="en-US" dirty="0" smtClean="0"/>
              <a:t>Julia Schroeder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575" y="2693158"/>
            <a:ext cx="1198069" cy="9088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312" y="2693158"/>
            <a:ext cx="1198069" cy="9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models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531088" y="2404361"/>
                <a:ext cx="848478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7200" i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7200" i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088" y="2404361"/>
                <a:ext cx="8484782" cy="120032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7162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models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531088" y="2404361"/>
                <a:ext cx="848478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7200" i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7200" i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088" y="2404361"/>
                <a:ext cx="8484782" cy="120032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H="1">
            <a:off x="1322412" y="3604690"/>
            <a:ext cx="963588" cy="7136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20726" y="4318363"/>
            <a:ext cx="4187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y</a:t>
            </a:r>
          </a:p>
          <a:p>
            <a:r>
              <a:rPr lang="en-US" dirty="0">
                <a:solidFill>
                  <a:srgbClr val="FF0000"/>
                </a:solidFill>
              </a:rPr>
              <a:t>5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3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6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10</a:t>
            </a:r>
          </a:p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056" y="6018028"/>
            <a:ext cx="24842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Data. Response variable</a:t>
            </a:r>
            <a:r>
              <a:rPr lang="en-US" dirty="0"/>
              <a:t>,</a:t>
            </a:r>
            <a:endParaRPr lang="en-US" dirty="0" smtClean="0"/>
          </a:p>
          <a:p>
            <a:r>
              <a:rPr lang="en-US" dirty="0">
                <a:solidFill>
                  <a:srgbClr val="FF0000"/>
                </a:solidFill>
              </a:rPr>
              <a:t>e.g. sparrow body mass.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891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models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531088" y="2404361"/>
                <a:ext cx="848478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7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7200" i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7200" i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088" y="2404361"/>
                <a:ext cx="8484782" cy="120032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H="1">
            <a:off x="1322412" y="3604690"/>
            <a:ext cx="963588" cy="7136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20726" y="4318363"/>
            <a:ext cx="4187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</a:p>
          <a:p>
            <a:r>
              <a:rPr lang="en-US" dirty="0"/>
              <a:t>5</a:t>
            </a:r>
            <a:endParaRPr lang="en-US" dirty="0" smtClean="0"/>
          </a:p>
          <a:p>
            <a:r>
              <a:rPr lang="en-US" dirty="0"/>
              <a:t>3</a:t>
            </a:r>
            <a:endParaRPr lang="en-US" dirty="0" smtClean="0"/>
          </a:p>
          <a:p>
            <a:r>
              <a:rPr lang="en-US" dirty="0" smtClean="0"/>
              <a:t>6</a:t>
            </a:r>
          </a:p>
          <a:p>
            <a:r>
              <a:rPr lang="en-US" dirty="0" smtClean="0"/>
              <a:t>10</a:t>
            </a:r>
          </a:p>
          <a:p>
            <a:r>
              <a:rPr lang="en-US" dirty="0"/>
              <a:t>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40994" y="4318362"/>
            <a:ext cx="3016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1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2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3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4</a:t>
            </a:r>
          </a:p>
          <a:p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056" y="6018028"/>
            <a:ext cx="4760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Data. Response variable. </a:t>
            </a:r>
            <a:r>
              <a:rPr lang="en-US" dirty="0" smtClean="0">
                <a:solidFill>
                  <a:srgbClr val="FF0000"/>
                </a:solidFill>
              </a:rPr>
              <a:t>Observation 1, 2, 3, etc.</a:t>
            </a:r>
          </a:p>
          <a:p>
            <a:r>
              <a:rPr lang="en-US" dirty="0" smtClean="0"/>
              <a:t>e.g. sparrow body mass.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651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models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531088" y="2404361"/>
                <a:ext cx="848478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7200" i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7200" i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088" y="2404361"/>
                <a:ext cx="8484782" cy="120032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H="1">
            <a:off x="1322412" y="3604690"/>
            <a:ext cx="963588" cy="7136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650014" y="4318363"/>
            <a:ext cx="3016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3</a:t>
            </a:r>
          </a:p>
          <a:p>
            <a:r>
              <a:rPr lang="en-US" dirty="0">
                <a:solidFill>
                  <a:srgbClr val="FF0000"/>
                </a:solidFill>
              </a:rPr>
              <a:t>1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4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8</a:t>
            </a:r>
          </a:p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70282" y="4318362"/>
            <a:ext cx="3016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endParaRPr lang="en-US" dirty="0" smtClean="0"/>
          </a:p>
          <a:p>
            <a:r>
              <a:rPr lang="en-US" dirty="0"/>
              <a:t>1</a:t>
            </a:r>
            <a:endParaRPr lang="en-US" dirty="0" smtClean="0"/>
          </a:p>
          <a:p>
            <a:r>
              <a:rPr lang="en-US" dirty="0" smtClean="0"/>
              <a:t>2</a:t>
            </a:r>
          </a:p>
          <a:p>
            <a:r>
              <a:rPr lang="en-US" dirty="0" smtClean="0"/>
              <a:t>3</a:t>
            </a:r>
          </a:p>
          <a:p>
            <a:r>
              <a:rPr lang="en-US" dirty="0" smtClean="0"/>
              <a:t>4</a:t>
            </a:r>
          </a:p>
          <a:p>
            <a:r>
              <a:rPr lang="en-US" dirty="0"/>
              <a:t>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20726" y="4318363"/>
            <a:ext cx="4187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</a:p>
          <a:p>
            <a:r>
              <a:rPr lang="en-US" dirty="0"/>
              <a:t>5</a:t>
            </a:r>
            <a:endParaRPr lang="en-US" dirty="0" smtClean="0"/>
          </a:p>
          <a:p>
            <a:r>
              <a:rPr lang="en-US" dirty="0"/>
              <a:t>3</a:t>
            </a:r>
            <a:endParaRPr lang="en-US" dirty="0" smtClean="0"/>
          </a:p>
          <a:p>
            <a:r>
              <a:rPr lang="en-US" dirty="0" smtClean="0"/>
              <a:t>6</a:t>
            </a:r>
          </a:p>
          <a:p>
            <a:r>
              <a:rPr lang="en-US" dirty="0" smtClean="0"/>
              <a:t>10</a:t>
            </a:r>
          </a:p>
          <a:p>
            <a:r>
              <a:rPr lang="en-US" dirty="0"/>
              <a:t>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40994" y="4318362"/>
            <a:ext cx="3016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endParaRPr lang="en-US" dirty="0" smtClean="0"/>
          </a:p>
          <a:p>
            <a:r>
              <a:rPr lang="en-US" dirty="0"/>
              <a:t>1</a:t>
            </a:r>
            <a:endParaRPr lang="en-US" dirty="0" smtClean="0"/>
          </a:p>
          <a:p>
            <a:r>
              <a:rPr lang="en-US" dirty="0" smtClean="0"/>
              <a:t>2</a:t>
            </a:r>
          </a:p>
          <a:p>
            <a:r>
              <a:rPr lang="en-US" dirty="0" smtClean="0"/>
              <a:t>3</a:t>
            </a:r>
          </a:p>
          <a:p>
            <a:r>
              <a:rPr lang="en-US" dirty="0" smtClean="0"/>
              <a:t>4</a:t>
            </a:r>
          </a:p>
          <a:p>
            <a:r>
              <a:rPr lang="en-US" dirty="0"/>
              <a:t>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056" y="6018028"/>
            <a:ext cx="4760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Data. Response variable. Observation 1, 2, 3, etc.</a:t>
            </a:r>
          </a:p>
          <a:p>
            <a:r>
              <a:rPr lang="en-US" dirty="0" smtClean="0"/>
              <a:t>e.g. sparrow body mass.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208874" y="3604690"/>
            <a:ext cx="1237890" cy="8498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021033" y="6018028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Data. Explanatory variable.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e.g. sparrow tarsus length.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64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models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531088" y="2404361"/>
                <a:ext cx="848478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7200" i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7200" i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088" y="2404361"/>
                <a:ext cx="8484782" cy="120032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>
            <a:off x="9112102" y="3604690"/>
            <a:ext cx="85061" cy="9035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144000" y="4605442"/>
                <a:ext cx="410305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𝜀</m:t>
                      </m:r>
                    </m:oMath>
                  </m:oMathPara>
                </a14:m>
                <a:endParaRPr lang="en-US" dirty="0" smtClean="0">
                  <a:solidFill>
                    <a:srgbClr val="FF0000"/>
                  </a:solidFill>
                </a:endParaRP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?</a:t>
                </a: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?</a:t>
                </a: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?</a:t>
                </a: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?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0" y="4605442"/>
                <a:ext cx="410305" cy="1754326"/>
              </a:xfrm>
              <a:prstGeom prst="rect">
                <a:avLst/>
              </a:prstGeom>
              <a:blipFill rotWithShape="0">
                <a:blip r:embed="rId3"/>
                <a:stretch>
                  <a:fillRect l="-11940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9714184" y="4605442"/>
            <a:ext cx="3016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endParaRPr lang="en-US" dirty="0" smtClean="0"/>
          </a:p>
          <a:p>
            <a:r>
              <a:rPr lang="en-US" dirty="0"/>
              <a:t>1</a:t>
            </a:r>
            <a:endParaRPr lang="en-US" dirty="0" smtClean="0"/>
          </a:p>
          <a:p>
            <a:r>
              <a:rPr lang="en-US" dirty="0" smtClean="0"/>
              <a:t>2</a:t>
            </a:r>
          </a:p>
          <a:p>
            <a:r>
              <a:rPr lang="en-US" dirty="0" smtClean="0"/>
              <a:t>3</a:t>
            </a:r>
          </a:p>
          <a:p>
            <a:r>
              <a:rPr lang="en-US" dirty="0" smtClean="0"/>
              <a:t>4</a:t>
            </a:r>
          </a:p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616720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models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531088" y="2404361"/>
                <a:ext cx="848478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7200" i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7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7200" i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088" y="2404361"/>
                <a:ext cx="8484782" cy="120032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 flipH="1">
            <a:off x="6177516" y="3653308"/>
            <a:ext cx="31898" cy="9521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144000" y="4605442"/>
                <a:ext cx="410305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𝜀</m:t>
                      </m:r>
                    </m:oMath>
                  </m:oMathPara>
                </a14:m>
                <a:endParaRPr lang="en-US" dirty="0" smtClean="0">
                  <a:solidFill>
                    <a:srgbClr val="FF0000"/>
                  </a:solidFill>
                </a:endParaRP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?</a:t>
                </a: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?</a:t>
                </a: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?</a:t>
                </a: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?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0" y="4605442"/>
                <a:ext cx="410305" cy="1754326"/>
              </a:xfrm>
              <a:prstGeom prst="rect">
                <a:avLst/>
              </a:prstGeom>
              <a:blipFill rotWithShape="0">
                <a:blip r:embed="rId3"/>
                <a:stretch>
                  <a:fillRect l="-11940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9714184" y="4605442"/>
            <a:ext cx="3016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endParaRPr lang="en-US" dirty="0" smtClean="0"/>
          </a:p>
          <a:p>
            <a:r>
              <a:rPr lang="en-US" dirty="0"/>
              <a:t>1</a:t>
            </a:r>
            <a:endParaRPr lang="en-US" dirty="0" smtClean="0"/>
          </a:p>
          <a:p>
            <a:r>
              <a:rPr lang="en-US" dirty="0" smtClean="0"/>
              <a:t>2</a:t>
            </a:r>
          </a:p>
          <a:p>
            <a:r>
              <a:rPr lang="en-US" dirty="0" smtClean="0"/>
              <a:t>3</a:t>
            </a:r>
          </a:p>
          <a:p>
            <a:r>
              <a:rPr lang="en-US" dirty="0" smtClean="0"/>
              <a:t>4</a:t>
            </a:r>
          </a:p>
          <a:p>
            <a:r>
              <a:rPr lang="en-US" dirty="0"/>
              <a:t>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32967" y="5007935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 = 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238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models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531088" y="2404361"/>
                <a:ext cx="848478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7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7200" i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7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7200" i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088" y="2404361"/>
                <a:ext cx="8484782" cy="120032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 flipH="1">
            <a:off x="6177516" y="3653308"/>
            <a:ext cx="31898" cy="9521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144000" y="4605442"/>
                <a:ext cx="410305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𝜀</m:t>
                      </m:r>
                    </m:oMath>
                  </m:oMathPara>
                </a14:m>
                <a:endParaRPr lang="en-US" dirty="0" smtClean="0">
                  <a:solidFill>
                    <a:srgbClr val="FF0000"/>
                  </a:solidFill>
                </a:endParaRP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?</a:t>
                </a: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?</a:t>
                </a: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?</a:t>
                </a: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?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0" y="4605442"/>
                <a:ext cx="410305" cy="1754326"/>
              </a:xfrm>
              <a:prstGeom prst="rect">
                <a:avLst/>
              </a:prstGeom>
              <a:blipFill rotWithShape="0">
                <a:blip r:embed="rId3"/>
                <a:stretch>
                  <a:fillRect l="-11940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9714184" y="4605442"/>
            <a:ext cx="3016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endParaRPr lang="en-US" dirty="0" smtClean="0"/>
          </a:p>
          <a:p>
            <a:r>
              <a:rPr lang="en-US" dirty="0"/>
              <a:t>1</a:t>
            </a:r>
            <a:endParaRPr lang="en-US" dirty="0" smtClean="0"/>
          </a:p>
          <a:p>
            <a:r>
              <a:rPr lang="en-US" dirty="0" smtClean="0"/>
              <a:t>2</a:t>
            </a:r>
          </a:p>
          <a:p>
            <a:r>
              <a:rPr lang="en-US" dirty="0" smtClean="0"/>
              <a:t>3</a:t>
            </a:r>
          </a:p>
          <a:p>
            <a:r>
              <a:rPr lang="en-US" dirty="0" smtClean="0"/>
              <a:t>4</a:t>
            </a:r>
          </a:p>
          <a:p>
            <a:r>
              <a:rPr lang="en-US" dirty="0"/>
              <a:t>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32967" y="5007935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 = ?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321497" y="3653308"/>
            <a:ext cx="31898" cy="9521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076948" y="4959317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</a:t>
            </a:r>
            <a:r>
              <a:rPr lang="en-US" baseline="-25000" dirty="0">
                <a:solidFill>
                  <a:srgbClr val="FF0000"/>
                </a:solidFill>
              </a:rPr>
              <a:t>0</a:t>
            </a:r>
            <a:r>
              <a:rPr lang="en-US" dirty="0" smtClean="0">
                <a:solidFill>
                  <a:srgbClr val="FF0000"/>
                </a:solidFill>
              </a:rPr>
              <a:t> = 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340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models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75167" y="1637576"/>
            <a:ext cx="10515600" cy="4351338"/>
          </a:xfrm>
        </p:spPr>
        <p:txBody>
          <a:bodyPr/>
          <a:lstStyle/>
          <a:p>
            <a:r>
              <a:rPr lang="en-US" dirty="0" smtClean="0"/>
              <a:t>Note difference in variable format</a:t>
            </a:r>
          </a:p>
          <a:p>
            <a:r>
              <a:rPr lang="en-US" dirty="0" smtClean="0"/>
              <a:t>Some are vectors, others are single values!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531088" y="2404361"/>
                <a:ext cx="848478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7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7200" i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7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7200" i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088" y="2404361"/>
                <a:ext cx="8484782" cy="120032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 flipH="1">
            <a:off x="6177516" y="3653308"/>
            <a:ext cx="31898" cy="9521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144000" y="4605442"/>
                <a:ext cx="410305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𝜀</m:t>
                      </m:r>
                    </m:oMath>
                  </m:oMathPara>
                </a14:m>
                <a:endParaRPr lang="en-US" dirty="0" smtClean="0">
                  <a:solidFill>
                    <a:srgbClr val="FF0000"/>
                  </a:solidFill>
                </a:endParaRP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?</a:t>
                </a: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?</a:t>
                </a: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?</a:t>
                </a: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?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0" y="4605442"/>
                <a:ext cx="410305" cy="1754326"/>
              </a:xfrm>
              <a:prstGeom prst="rect">
                <a:avLst/>
              </a:prstGeom>
              <a:blipFill rotWithShape="0">
                <a:blip r:embed="rId3"/>
                <a:stretch>
                  <a:fillRect l="-11940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9714184" y="4605442"/>
            <a:ext cx="3016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endParaRPr lang="en-US" dirty="0" smtClean="0"/>
          </a:p>
          <a:p>
            <a:r>
              <a:rPr lang="en-US" dirty="0"/>
              <a:t>1</a:t>
            </a:r>
            <a:endParaRPr lang="en-US" dirty="0" smtClean="0"/>
          </a:p>
          <a:p>
            <a:r>
              <a:rPr lang="en-US" dirty="0" smtClean="0"/>
              <a:t>2</a:t>
            </a:r>
          </a:p>
          <a:p>
            <a:r>
              <a:rPr lang="en-US" dirty="0" smtClean="0"/>
              <a:t>3</a:t>
            </a:r>
          </a:p>
          <a:p>
            <a:r>
              <a:rPr lang="en-US" dirty="0" smtClean="0"/>
              <a:t>4</a:t>
            </a:r>
          </a:p>
          <a:p>
            <a:r>
              <a:rPr lang="en-US" dirty="0"/>
              <a:t>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32967" y="5007935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 = ?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321497" y="3653308"/>
            <a:ext cx="31898" cy="9521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076948" y="4959317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</a:t>
            </a:r>
            <a:r>
              <a:rPr lang="en-US" baseline="-25000" dirty="0">
                <a:solidFill>
                  <a:srgbClr val="FF0000"/>
                </a:solidFill>
              </a:rPr>
              <a:t>0</a:t>
            </a:r>
            <a:r>
              <a:rPr lang="en-US" dirty="0" smtClean="0">
                <a:solidFill>
                  <a:srgbClr val="FF0000"/>
                </a:solidFill>
              </a:rPr>
              <a:t> = ?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322412" y="3604690"/>
            <a:ext cx="963588" cy="7136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50822" y="4500105"/>
            <a:ext cx="3016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endParaRPr lang="en-US" dirty="0" smtClean="0"/>
          </a:p>
          <a:p>
            <a:r>
              <a:rPr lang="en-US" dirty="0" smtClean="0"/>
              <a:t>3</a:t>
            </a:r>
          </a:p>
          <a:p>
            <a:r>
              <a:rPr lang="en-US" dirty="0"/>
              <a:t>1</a:t>
            </a:r>
            <a:endParaRPr lang="en-US" dirty="0" smtClean="0"/>
          </a:p>
          <a:p>
            <a:r>
              <a:rPr lang="en-US" dirty="0" smtClean="0"/>
              <a:t>4</a:t>
            </a:r>
          </a:p>
          <a:p>
            <a:r>
              <a:rPr lang="en-US" dirty="0" smtClean="0"/>
              <a:t>8</a:t>
            </a:r>
          </a:p>
          <a:p>
            <a:r>
              <a:rPr lang="en-US" dirty="0"/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71090" y="4500104"/>
            <a:ext cx="3016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endParaRPr lang="en-US" dirty="0" smtClean="0"/>
          </a:p>
          <a:p>
            <a:r>
              <a:rPr lang="en-US" dirty="0"/>
              <a:t>1</a:t>
            </a:r>
            <a:endParaRPr lang="en-US" dirty="0" smtClean="0"/>
          </a:p>
          <a:p>
            <a:r>
              <a:rPr lang="en-US" dirty="0" smtClean="0"/>
              <a:t>2</a:t>
            </a:r>
          </a:p>
          <a:p>
            <a:r>
              <a:rPr lang="en-US" dirty="0" smtClean="0"/>
              <a:t>3</a:t>
            </a:r>
          </a:p>
          <a:p>
            <a:r>
              <a:rPr lang="en-US" dirty="0" smtClean="0"/>
              <a:t>4</a:t>
            </a:r>
          </a:p>
          <a:p>
            <a:r>
              <a:rPr lang="en-US" dirty="0"/>
              <a:t>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20726" y="4318363"/>
            <a:ext cx="4187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</a:p>
          <a:p>
            <a:r>
              <a:rPr lang="en-US" dirty="0"/>
              <a:t>5</a:t>
            </a:r>
            <a:endParaRPr lang="en-US" dirty="0" smtClean="0"/>
          </a:p>
          <a:p>
            <a:r>
              <a:rPr lang="en-US" dirty="0"/>
              <a:t>3</a:t>
            </a:r>
            <a:endParaRPr lang="en-US" dirty="0" smtClean="0"/>
          </a:p>
          <a:p>
            <a:r>
              <a:rPr lang="en-US" dirty="0" smtClean="0"/>
              <a:t>6</a:t>
            </a:r>
          </a:p>
          <a:p>
            <a:r>
              <a:rPr lang="en-US" dirty="0" smtClean="0"/>
              <a:t>10</a:t>
            </a:r>
          </a:p>
          <a:p>
            <a:r>
              <a:rPr lang="en-US" dirty="0"/>
              <a:t>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40994" y="4318362"/>
            <a:ext cx="3016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endParaRPr lang="en-US" dirty="0" smtClean="0"/>
          </a:p>
          <a:p>
            <a:r>
              <a:rPr lang="en-US" dirty="0"/>
              <a:t>1</a:t>
            </a:r>
            <a:endParaRPr lang="en-US" dirty="0" smtClean="0"/>
          </a:p>
          <a:p>
            <a:r>
              <a:rPr lang="en-US" dirty="0" smtClean="0"/>
              <a:t>2</a:t>
            </a:r>
          </a:p>
          <a:p>
            <a:r>
              <a:rPr lang="en-US" dirty="0" smtClean="0"/>
              <a:t>3</a:t>
            </a:r>
          </a:p>
          <a:p>
            <a:r>
              <a:rPr lang="en-US" dirty="0" smtClean="0"/>
              <a:t>4</a:t>
            </a:r>
          </a:p>
          <a:p>
            <a:r>
              <a:rPr lang="en-US" dirty="0"/>
              <a:t>5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7208874" y="3604690"/>
            <a:ext cx="584791" cy="8184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582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models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675167" y="1637576"/>
                <a:ext cx="10515600" cy="4351338"/>
              </a:xfrm>
            </p:spPr>
            <p:txBody>
              <a:bodyPr/>
              <a:lstStyle/>
              <a:p>
                <a:r>
                  <a:rPr lang="en-US" dirty="0" smtClean="0"/>
                  <a:t>Note difference in variable format</a:t>
                </a:r>
              </a:p>
              <a:p>
                <a:r>
                  <a:rPr lang="en-US" dirty="0" smtClean="0"/>
                  <a:t>Some are vectors, others are single values!</a:t>
                </a:r>
              </a:p>
              <a:p>
                <a:r>
                  <a:rPr lang="en-US" dirty="0" smtClean="0"/>
                  <a:t>We aim to estimate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b</a:t>
                </a:r>
                <a:r>
                  <a:rPr lang="en-US" baseline="-25000" dirty="0" smtClean="0">
                    <a:solidFill>
                      <a:srgbClr val="FF0000"/>
                    </a:solidFill>
                  </a:rPr>
                  <a:t>0</a:t>
                </a:r>
                <a:r>
                  <a:rPr lang="en-US" dirty="0" smtClean="0"/>
                  <a:t> and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b</a:t>
                </a:r>
                <a:r>
                  <a:rPr lang="en-US" baseline="-25000" dirty="0" smtClean="0">
                    <a:solidFill>
                      <a:srgbClr val="FF0000"/>
                    </a:solidFill>
                  </a:rPr>
                  <a:t>1</a:t>
                </a:r>
              </a:p>
              <a:p>
                <a:r>
                  <a:rPr lang="en-US" dirty="0" smtClean="0"/>
                  <a:t>We will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from the results</a:t>
                </a:r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5167" y="1637576"/>
                <a:ext cx="10515600" cy="4351338"/>
              </a:xfrm>
              <a:blipFill rotWithShape="0">
                <a:blip r:embed="rId2"/>
                <a:stretch>
                  <a:fillRect l="-1043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0" y="5190092"/>
                <a:ext cx="848478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7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7200" i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7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7200" i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90092"/>
                <a:ext cx="8484782" cy="120032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1859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models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675167" y="1637576"/>
                <a:ext cx="10515600" cy="4351338"/>
              </a:xfrm>
            </p:spPr>
            <p:txBody>
              <a:bodyPr/>
              <a:lstStyle/>
              <a:p>
                <a:r>
                  <a:rPr lang="en-US" dirty="0" smtClean="0"/>
                  <a:t>Note difference in variable format</a:t>
                </a:r>
              </a:p>
              <a:p>
                <a:r>
                  <a:rPr lang="en-US" dirty="0" smtClean="0"/>
                  <a:t>Some are vectors, others are single values!</a:t>
                </a:r>
              </a:p>
              <a:p>
                <a:r>
                  <a:rPr lang="en-US" dirty="0" smtClean="0"/>
                  <a:t>We aim to estimate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b</a:t>
                </a:r>
                <a:r>
                  <a:rPr lang="en-US" baseline="-25000" dirty="0" smtClean="0">
                    <a:solidFill>
                      <a:srgbClr val="FF0000"/>
                    </a:solidFill>
                  </a:rPr>
                  <a:t>0</a:t>
                </a:r>
                <a:r>
                  <a:rPr lang="en-US" dirty="0" smtClean="0"/>
                  <a:t> and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b</a:t>
                </a:r>
                <a:r>
                  <a:rPr lang="en-US" baseline="-25000" dirty="0" smtClean="0">
                    <a:solidFill>
                      <a:srgbClr val="FF0000"/>
                    </a:solidFill>
                  </a:rPr>
                  <a:t>1</a:t>
                </a:r>
              </a:p>
              <a:p>
                <a:r>
                  <a:rPr lang="en-US" dirty="0" smtClean="0"/>
                  <a:t>We will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from the results</a:t>
                </a:r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5167" y="1637576"/>
                <a:ext cx="10515600" cy="4351338"/>
              </a:xfrm>
              <a:blipFill rotWithShape="0">
                <a:blip r:embed="rId2"/>
                <a:stretch>
                  <a:fillRect l="-1043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0" y="5190092"/>
                <a:ext cx="848478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7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7200" i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7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7200" i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90092"/>
                <a:ext cx="8484782" cy="120032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879805" y="2679405"/>
            <a:ext cx="2185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Parameter estimates</a:t>
            </a:r>
            <a:endParaRPr lang="en-US" b="1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5879804" y="3229168"/>
            <a:ext cx="1873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Error, or residuals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515255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models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102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give this a try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plot this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5190092"/>
                <a:ext cx="848478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7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7200" i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7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7200" i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90092"/>
                <a:ext cx="8484782" cy="120032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38200" y="3441200"/>
            <a:ext cx="3016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</a:p>
          <a:p>
            <a:r>
              <a:rPr lang="en-US" dirty="0"/>
              <a:t>5</a:t>
            </a:r>
            <a:endParaRPr lang="en-US" dirty="0" smtClean="0"/>
          </a:p>
          <a:p>
            <a:r>
              <a:rPr lang="en-US" dirty="0" smtClean="0"/>
              <a:t>4</a:t>
            </a:r>
          </a:p>
          <a:p>
            <a:r>
              <a:rPr lang="en-US" dirty="0" smtClean="0"/>
              <a:t>7</a:t>
            </a:r>
          </a:p>
          <a:p>
            <a:r>
              <a:rPr lang="en-US" dirty="0"/>
              <a:t>9</a:t>
            </a:r>
            <a:endParaRPr lang="en-US" dirty="0" smtClean="0"/>
          </a:p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17985" y="3441200"/>
            <a:ext cx="3016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endParaRPr lang="en-US" dirty="0" smtClean="0"/>
          </a:p>
          <a:p>
            <a:r>
              <a:rPr lang="en-US" dirty="0" smtClean="0"/>
              <a:t>3</a:t>
            </a:r>
          </a:p>
          <a:p>
            <a:r>
              <a:rPr lang="en-US" dirty="0"/>
              <a:t>1</a:t>
            </a:r>
            <a:endParaRPr lang="en-US" dirty="0" smtClean="0"/>
          </a:p>
          <a:p>
            <a:r>
              <a:rPr lang="en-US" dirty="0" smtClean="0"/>
              <a:t>4</a:t>
            </a:r>
          </a:p>
          <a:p>
            <a:r>
              <a:rPr lang="en-US" dirty="0" smtClean="0"/>
              <a:t>8</a:t>
            </a:r>
          </a:p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57594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give this a try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Let’s plot this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5190092"/>
                <a:ext cx="848478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7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7200" i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7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7200" i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90092"/>
                <a:ext cx="8484782" cy="120032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38200" y="3441200"/>
            <a:ext cx="3016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</a:p>
          <a:p>
            <a:r>
              <a:rPr lang="en-US" dirty="0"/>
              <a:t>5</a:t>
            </a:r>
            <a:endParaRPr lang="en-US" dirty="0" smtClean="0"/>
          </a:p>
          <a:p>
            <a:r>
              <a:rPr lang="en-US" dirty="0" smtClean="0"/>
              <a:t>4</a:t>
            </a:r>
          </a:p>
          <a:p>
            <a:r>
              <a:rPr lang="en-US" dirty="0" smtClean="0"/>
              <a:t>7</a:t>
            </a:r>
          </a:p>
          <a:p>
            <a:r>
              <a:rPr lang="en-US" dirty="0"/>
              <a:t>9</a:t>
            </a:r>
            <a:endParaRPr lang="en-US" dirty="0" smtClean="0"/>
          </a:p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17985" y="3441200"/>
            <a:ext cx="3016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endParaRPr lang="en-US" dirty="0" smtClean="0"/>
          </a:p>
          <a:p>
            <a:r>
              <a:rPr lang="en-US" dirty="0" smtClean="0"/>
              <a:t>3</a:t>
            </a:r>
          </a:p>
          <a:p>
            <a:r>
              <a:rPr lang="en-US" dirty="0"/>
              <a:t>1</a:t>
            </a:r>
            <a:endParaRPr lang="en-US" dirty="0" smtClean="0"/>
          </a:p>
          <a:p>
            <a:r>
              <a:rPr lang="en-US" dirty="0" smtClean="0"/>
              <a:t>4</a:t>
            </a:r>
          </a:p>
          <a:p>
            <a:r>
              <a:rPr lang="en-US" dirty="0" smtClean="0"/>
              <a:t>8</a:t>
            </a:r>
          </a:p>
          <a:p>
            <a:r>
              <a:rPr lang="en-US" dirty="0"/>
              <a:t>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011" y="0"/>
            <a:ext cx="4633137" cy="529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11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give this a try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plot this</a:t>
            </a:r>
          </a:p>
          <a:p>
            <a:r>
              <a:rPr lang="en-US" dirty="0" smtClean="0"/>
              <a:t>Now we “guesstimate” the line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5190092"/>
                <a:ext cx="848478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7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7200" i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7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7200" i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90092"/>
                <a:ext cx="8484782" cy="120032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38200" y="3441200"/>
            <a:ext cx="3016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</a:p>
          <a:p>
            <a:r>
              <a:rPr lang="en-US" dirty="0"/>
              <a:t>5</a:t>
            </a:r>
            <a:endParaRPr lang="en-US" dirty="0" smtClean="0"/>
          </a:p>
          <a:p>
            <a:r>
              <a:rPr lang="en-US" dirty="0" smtClean="0"/>
              <a:t>4</a:t>
            </a:r>
          </a:p>
          <a:p>
            <a:r>
              <a:rPr lang="en-US" dirty="0" smtClean="0"/>
              <a:t>7</a:t>
            </a:r>
          </a:p>
          <a:p>
            <a:r>
              <a:rPr lang="en-US" dirty="0"/>
              <a:t>9</a:t>
            </a:r>
            <a:endParaRPr lang="en-US" dirty="0" smtClean="0"/>
          </a:p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17985" y="3441200"/>
            <a:ext cx="3016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endParaRPr lang="en-US" dirty="0" smtClean="0"/>
          </a:p>
          <a:p>
            <a:r>
              <a:rPr lang="en-US" dirty="0" smtClean="0"/>
              <a:t>3</a:t>
            </a:r>
          </a:p>
          <a:p>
            <a:r>
              <a:rPr lang="en-US" dirty="0"/>
              <a:t>1</a:t>
            </a:r>
            <a:endParaRPr lang="en-US" dirty="0" smtClean="0"/>
          </a:p>
          <a:p>
            <a:r>
              <a:rPr lang="en-US" dirty="0" smtClean="0"/>
              <a:t>4</a:t>
            </a:r>
          </a:p>
          <a:p>
            <a:r>
              <a:rPr lang="en-US" dirty="0" smtClean="0"/>
              <a:t>8</a:t>
            </a:r>
          </a:p>
          <a:p>
            <a:r>
              <a:rPr lang="en-US" dirty="0"/>
              <a:t>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011" y="0"/>
            <a:ext cx="4633137" cy="529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92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give this a try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plot this</a:t>
            </a:r>
          </a:p>
          <a:p>
            <a:r>
              <a:rPr lang="en-US" dirty="0" smtClean="0"/>
              <a:t>Now we “guesstimate” the line</a:t>
            </a:r>
          </a:p>
          <a:p>
            <a:r>
              <a:rPr lang="en-US" dirty="0" smtClean="0"/>
              <a:t>Now we “guesstimate” b</a:t>
            </a:r>
            <a:r>
              <a:rPr lang="en-US" baseline="-25000" dirty="0" smtClean="0"/>
              <a:t>0</a:t>
            </a:r>
            <a:r>
              <a:rPr lang="en-US" dirty="0" smtClean="0"/>
              <a:t> and b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5190092"/>
                <a:ext cx="848478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7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7200" i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7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7200" i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90092"/>
                <a:ext cx="8484782" cy="120032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38200" y="3441200"/>
            <a:ext cx="3016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</a:p>
          <a:p>
            <a:r>
              <a:rPr lang="en-US" dirty="0"/>
              <a:t>5</a:t>
            </a:r>
            <a:endParaRPr lang="en-US" dirty="0" smtClean="0"/>
          </a:p>
          <a:p>
            <a:r>
              <a:rPr lang="en-US" dirty="0" smtClean="0"/>
              <a:t>4</a:t>
            </a:r>
          </a:p>
          <a:p>
            <a:r>
              <a:rPr lang="en-US" dirty="0" smtClean="0"/>
              <a:t>7</a:t>
            </a:r>
          </a:p>
          <a:p>
            <a:r>
              <a:rPr lang="en-US" dirty="0"/>
              <a:t>9</a:t>
            </a:r>
            <a:endParaRPr lang="en-US" dirty="0" smtClean="0"/>
          </a:p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17985" y="3441200"/>
            <a:ext cx="3016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endParaRPr lang="en-US" dirty="0" smtClean="0"/>
          </a:p>
          <a:p>
            <a:r>
              <a:rPr lang="en-US" dirty="0" smtClean="0"/>
              <a:t>3</a:t>
            </a:r>
          </a:p>
          <a:p>
            <a:r>
              <a:rPr lang="en-US" dirty="0"/>
              <a:t>1</a:t>
            </a:r>
            <a:endParaRPr lang="en-US" dirty="0" smtClean="0"/>
          </a:p>
          <a:p>
            <a:r>
              <a:rPr lang="en-US" dirty="0" smtClean="0"/>
              <a:t>4</a:t>
            </a:r>
          </a:p>
          <a:p>
            <a:r>
              <a:rPr lang="en-US" dirty="0" smtClean="0"/>
              <a:t>8</a:t>
            </a:r>
          </a:p>
          <a:p>
            <a:r>
              <a:rPr lang="en-US" dirty="0"/>
              <a:t>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011" y="0"/>
            <a:ext cx="4633137" cy="529501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559749" y="627322"/>
            <a:ext cx="3423684" cy="281387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1302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give this a try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plot this</a:t>
            </a:r>
          </a:p>
          <a:p>
            <a:r>
              <a:rPr lang="en-US" dirty="0" smtClean="0"/>
              <a:t>Now we “guesstimate” the line</a:t>
            </a:r>
          </a:p>
          <a:p>
            <a:r>
              <a:rPr lang="en-US" dirty="0" smtClean="0"/>
              <a:t>Now we “guesstimate” b</a:t>
            </a:r>
            <a:r>
              <a:rPr lang="en-US" baseline="-25000" dirty="0" smtClean="0"/>
              <a:t>0</a:t>
            </a:r>
            <a:r>
              <a:rPr lang="en-US" dirty="0" smtClean="0"/>
              <a:t> and b</a:t>
            </a:r>
            <a:r>
              <a:rPr lang="en-US" baseline="-25000" dirty="0" smtClean="0"/>
              <a:t>1</a:t>
            </a:r>
            <a:r>
              <a:rPr lang="en-US" dirty="0" smtClean="0"/>
              <a:t>:</a:t>
            </a:r>
          </a:p>
          <a:p>
            <a:r>
              <a:rPr lang="en-US" dirty="0" smtClean="0"/>
              <a:t>Intercept:</a:t>
            </a:r>
          </a:p>
          <a:p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5190092"/>
                <a:ext cx="848478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7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7200" i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7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7200" i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90092"/>
                <a:ext cx="8484782" cy="120032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011" y="0"/>
            <a:ext cx="4633137" cy="529501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559749" y="627322"/>
            <a:ext cx="3423684" cy="281387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7107810" y="3091992"/>
            <a:ext cx="820132" cy="895546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972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give this a try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plot this</a:t>
            </a:r>
          </a:p>
          <a:p>
            <a:r>
              <a:rPr lang="en-US" dirty="0" smtClean="0"/>
              <a:t>Now we “guesstimate” the line</a:t>
            </a:r>
          </a:p>
          <a:p>
            <a:r>
              <a:rPr lang="en-US" dirty="0" smtClean="0"/>
              <a:t>Now we “guesstimate” b</a:t>
            </a:r>
            <a:r>
              <a:rPr lang="en-US" baseline="-25000" dirty="0" smtClean="0"/>
              <a:t>0</a:t>
            </a:r>
            <a:r>
              <a:rPr lang="en-US" dirty="0" smtClean="0"/>
              <a:t> and b</a:t>
            </a:r>
            <a:r>
              <a:rPr lang="en-US" baseline="-25000" dirty="0" smtClean="0"/>
              <a:t>1</a:t>
            </a:r>
            <a:r>
              <a:rPr lang="en-US" dirty="0" smtClean="0"/>
              <a:t>:</a:t>
            </a:r>
          </a:p>
          <a:p>
            <a:r>
              <a:rPr lang="en-US" dirty="0" smtClean="0"/>
              <a:t>Intercept: something 2.2</a:t>
            </a:r>
          </a:p>
          <a:p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5190092"/>
                <a:ext cx="848478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7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7200" i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7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7200" i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90092"/>
                <a:ext cx="8484782" cy="120032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011" y="0"/>
            <a:ext cx="4633137" cy="529501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559749" y="627322"/>
            <a:ext cx="3423684" cy="281387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7107810" y="3091992"/>
            <a:ext cx="820132" cy="895546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07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give this a try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plot this</a:t>
            </a:r>
          </a:p>
          <a:p>
            <a:r>
              <a:rPr lang="en-US" dirty="0" smtClean="0"/>
              <a:t>Now we “guesstimate” the line</a:t>
            </a:r>
          </a:p>
          <a:p>
            <a:r>
              <a:rPr lang="en-US" dirty="0" smtClean="0"/>
              <a:t>Now we “guesstimate” b</a:t>
            </a:r>
            <a:r>
              <a:rPr lang="en-US" baseline="-25000" dirty="0" smtClean="0"/>
              <a:t>0</a:t>
            </a:r>
            <a:r>
              <a:rPr lang="en-US" dirty="0" smtClean="0"/>
              <a:t> and b</a:t>
            </a:r>
            <a:r>
              <a:rPr lang="en-US" baseline="-25000" dirty="0" smtClean="0"/>
              <a:t>1</a:t>
            </a:r>
            <a:r>
              <a:rPr lang="en-US" dirty="0" smtClean="0"/>
              <a:t>:</a:t>
            </a:r>
          </a:p>
          <a:p>
            <a:r>
              <a:rPr lang="en-US" dirty="0" smtClean="0"/>
              <a:t>Intercept: something 2.2</a:t>
            </a:r>
          </a:p>
          <a:p>
            <a:r>
              <a:rPr lang="en-US" dirty="0" smtClean="0"/>
              <a:t>Slope: close enough to 1</a:t>
            </a:r>
          </a:p>
          <a:p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5190092"/>
                <a:ext cx="848478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7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7200" i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7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7200" i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90092"/>
                <a:ext cx="8484782" cy="120032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011" y="0"/>
            <a:ext cx="4633137" cy="529501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559749" y="627322"/>
            <a:ext cx="3423684" cy="281387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7107810" y="3091992"/>
            <a:ext cx="820132" cy="89554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8965195" y="2356701"/>
            <a:ext cx="414475" cy="9427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9351389" y="1952885"/>
            <a:ext cx="0" cy="413244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653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give this a try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plot this</a:t>
            </a:r>
          </a:p>
          <a:p>
            <a:r>
              <a:rPr lang="en-US" dirty="0" smtClean="0"/>
              <a:t>Now we “guesstimate” the line</a:t>
            </a:r>
          </a:p>
          <a:p>
            <a:r>
              <a:rPr lang="en-US" dirty="0" smtClean="0"/>
              <a:t>Now we “guesstimate” b</a:t>
            </a:r>
            <a:r>
              <a:rPr lang="en-US" baseline="-25000" dirty="0" smtClean="0"/>
              <a:t>0</a:t>
            </a:r>
            <a:r>
              <a:rPr lang="en-US" dirty="0" smtClean="0"/>
              <a:t> and b</a:t>
            </a:r>
            <a:r>
              <a:rPr lang="en-US" baseline="-25000" dirty="0" smtClean="0"/>
              <a:t>1</a:t>
            </a:r>
            <a:r>
              <a:rPr lang="en-US" dirty="0" smtClean="0"/>
              <a:t>:</a:t>
            </a:r>
          </a:p>
          <a:p>
            <a:r>
              <a:rPr lang="en-US" dirty="0" smtClean="0"/>
              <a:t>Intercept: something 2.2</a:t>
            </a:r>
          </a:p>
          <a:p>
            <a:r>
              <a:rPr lang="en-US" dirty="0" smtClean="0"/>
              <a:t>Slope: close enough to 1</a:t>
            </a:r>
          </a:p>
          <a:p>
            <a:endParaRPr lang="en-US" dirty="0" smtClean="0"/>
          </a:p>
          <a:p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5190092"/>
                <a:ext cx="848478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7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7200" i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7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7200" i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90092"/>
                <a:ext cx="8484782" cy="120032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011" y="0"/>
            <a:ext cx="4633137" cy="529501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559749" y="627322"/>
            <a:ext cx="3423684" cy="281387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7107810" y="3091992"/>
            <a:ext cx="820132" cy="89554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8965195" y="2356701"/>
            <a:ext cx="414475" cy="9427"/>
          </a:xfrm>
          <a:prstGeom prst="straightConnector1">
            <a:avLst/>
          </a:prstGeom>
          <a:ln w="158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9351389" y="1952885"/>
            <a:ext cx="0" cy="413244"/>
          </a:xfrm>
          <a:prstGeom prst="straightConnector1">
            <a:avLst/>
          </a:prstGeom>
          <a:ln w="158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4174" y="4229622"/>
                <a:ext cx="848478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=</m:t>
                      </m:r>
                      <m:r>
                        <a:rPr lang="en-GB" sz="7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2.2</m:t>
                      </m:r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r>
                        <a:rPr lang="en-GB" sz="7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1</m:t>
                      </m:r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74" y="4229622"/>
                <a:ext cx="8484782" cy="120032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384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give this a try</a:t>
            </a:r>
            <a:r>
              <a:rPr lang="is-IS" dirty="0" smtClean="0"/>
              <a:t>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Let’s plot this</a:t>
                </a:r>
              </a:p>
              <a:p>
                <a:r>
                  <a:rPr lang="en-US" dirty="0" smtClean="0"/>
                  <a:t>Now we “guesstimate” the line</a:t>
                </a:r>
              </a:p>
              <a:p>
                <a:r>
                  <a:rPr lang="en-US" dirty="0" smtClean="0"/>
                  <a:t>Now we “guesstimate” b</a:t>
                </a:r>
                <a:r>
                  <a:rPr lang="en-US" baseline="-25000" dirty="0" smtClean="0"/>
                  <a:t>0</a:t>
                </a:r>
                <a:r>
                  <a:rPr lang="en-US" dirty="0" smtClean="0"/>
                  <a:t> and b</a:t>
                </a:r>
                <a:r>
                  <a:rPr lang="en-US" baseline="-25000" dirty="0" smtClean="0"/>
                  <a:t>1</a:t>
                </a:r>
                <a:r>
                  <a:rPr lang="en-US" dirty="0" smtClean="0"/>
                  <a:t>:</a:t>
                </a:r>
              </a:p>
              <a:p>
                <a:r>
                  <a:rPr lang="en-US" dirty="0" smtClean="0"/>
                  <a:t>Intercept: something 2.2</a:t>
                </a:r>
              </a:p>
              <a:p>
                <a:r>
                  <a:rPr lang="en-US" dirty="0" smtClean="0"/>
                  <a:t>Slope: close enough to 1</a:t>
                </a:r>
              </a:p>
              <a:p>
                <a:r>
                  <a:rPr lang="en-US" dirty="0" smtClean="0"/>
                  <a:t>But what’s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?</a:t>
                </a:r>
              </a:p>
              <a:p>
                <a:endParaRPr lang="en-US" dirty="0" smtClean="0"/>
              </a:p>
              <a:p>
                <a:endParaRPr lang="en-US" baseline="-25000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011" y="0"/>
            <a:ext cx="4633137" cy="529501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559749" y="627322"/>
            <a:ext cx="3423684" cy="281387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7107810" y="3091992"/>
            <a:ext cx="820132" cy="89554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8965195" y="2356701"/>
            <a:ext cx="414475" cy="9427"/>
          </a:xfrm>
          <a:prstGeom prst="straightConnector1">
            <a:avLst/>
          </a:prstGeom>
          <a:ln w="158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9351389" y="1952885"/>
            <a:ext cx="0" cy="413244"/>
          </a:xfrm>
          <a:prstGeom prst="straightConnector1">
            <a:avLst/>
          </a:prstGeom>
          <a:ln w="158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4747" y="5253905"/>
                <a:ext cx="848478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=</m:t>
                      </m:r>
                      <m:r>
                        <a:rPr lang="en-GB" sz="72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2.2</m:t>
                      </m:r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r>
                        <a:rPr lang="en-GB" sz="72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47" y="5253905"/>
                <a:ext cx="8484782" cy="120032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4385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give this a try</a:t>
            </a:r>
            <a:r>
              <a:rPr lang="is-IS" dirty="0" smtClean="0"/>
              <a:t>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182834" cy="4351338"/>
              </a:xfrm>
            </p:spPr>
            <p:txBody>
              <a:bodyPr/>
              <a:lstStyle/>
              <a:p>
                <a:r>
                  <a:rPr lang="en-US" dirty="0" smtClean="0"/>
                  <a:t>But what’s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?</a:t>
                </a:r>
              </a:p>
              <a:p>
                <a:r>
                  <a:rPr lang="en-US" dirty="0" smtClean="0"/>
                  <a:t>The residuals are the “error” of the model</a:t>
                </a:r>
              </a:p>
              <a:p>
                <a:r>
                  <a:rPr lang="en-US" dirty="0" smtClean="0"/>
                  <a:t>We get them by plotting the vertical (y) distance:</a:t>
                </a:r>
              </a:p>
              <a:p>
                <a:endParaRPr lang="en-US" dirty="0" smtClean="0"/>
              </a:p>
              <a:p>
                <a:endParaRPr lang="en-US" baseline="-25000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182834" cy="4351338"/>
              </a:xfrm>
              <a:blipFill rotWithShape="0">
                <a:blip r:embed="rId2"/>
                <a:stretch>
                  <a:fillRect l="-1775" t="-2241" r="-1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011" y="0"/>
            <a:ext cx="4633137" cy="529501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559749" y="627322"/>
            <a:ext cx="3423684" cy="281387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4747" y="5253905"/>
                <a:ext cx="848478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=</m:t>
                      </m:r>
                      <m:r>
                        <a:rPr lang="en-GB" sz="72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2.2</m:t>
                      </m:r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r>
                        <a:rPr lang="en-GB" sz="72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47" y="5253905"/>
                <a:ext cx="8484782" cy="120032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0512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models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important concepts</a:t>
            </a:r>
          </a:p>
          <a:p>
            <a:r>
              <a:rPr lang="en-US" dirty="0" smtClean="0"/>
              <a:t>Can model many questions (including previous t-test)</a:t>
            </a:r>
          </a:p>
          <a:p>
            <a:r>
              <a:rPr lang="en-US" dirty="0" smtClean="0"/>
              <a:t>If you understand linear models, everything else will be easy as a breeze!</a:t>
            </a:r>
          </a:p>
          <a:p>
            <a:r>
              <a:rPr lang="en-US" dirty="0" smtClean="0"/>
              <a:t>Aim to fit models to data</a:t>
            </a:r>
          </a:p>
        </p:txBody>
      </p:sp>
    </p:spTree>
    <p:extLst>
      <p:ext uri="{BB962C8B-B14F-4D97-AF65-F5344CB8AC3E}">
        <p14:creationId xmlns:p14="http://schemas.microsoft.com/office/powerpoint/2010/main" val="16355389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give this a try</a:t>
            </a:r>
            <a:r>
              <a:rPr lang="is-IS" dirty="0" smtClean="0"/>
              <a:t>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182834" cy="4351338"/>
              </a:xfrm>
            </p:spPr>
            <p:txBody>
              <a:bodyPr/>
              <a:lstStyle/>
              <a:p>
                <a:r>
                  <a:rPr lang="en-US" dirty="0" smtClean="0"/>
                  <a:t>But what’s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?</a:t>
                </a:r>
              </a:p>
              <a:p>
                <a:r>
                  <a:rPr lang="en-US" dirty="0" smtClean="0"/>
                  <a:t>The residuals are the “error” of the model</a:t>
                </a:r>
              </a:p>
              <a:p>
                <a:r>
                  <a:rPr lang="en-US" dirty="0" smtClean="0"/>
                  <a:t>We get them by </a:t>
                </a:r>
                <a:r>
                  <a:rPr lang="en-US" smtClean="0"/>
                  <a:t>plotting the vertical (y) distance:</a:t>
                </a:r>
                <a:endParaRPr lang="en-US" dirty="0" smtClean="0"/>
              </a:p>
              <a:p>
                <a:endParaRPr lang="en-US" dirty="0" smtClean="0"/>
              </a:p>
              <a:p>
                <a:endParaRPr lang="en-US" baseline="-25000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182834" cy="4351338"/>
              </a:xfrm>
              <a:blipFill rotWithShape="0">
                <a:blip r:embed="rId2"/>
                <a:stretch>
                  <a:fillRect l="-1775" t="-2241" r="-1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011" y="0"/>
            <a:ext cx="4633137" cy="529501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559749" y="546755"/>
            <a:ext cx="3516746" cy="289444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4747" y="5253905"/>
                <a:ext cx="848478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=</m:t>
                      </m:r>
                      <m:r>
                        <a:rPr lang="en-GB" sz="72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2.2</m:t>
                      </m:r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r>
                        <a:rPr lang="en-GB" sz="72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47" y="5253905"/>
                <a:ext cx="8484782" cy="120032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H="1">
            <a:off x="8059918" y="2780907"/>
            <a:ext cx="9426" cy="2450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9351390" y="1574276"/>
            <a:ext cx="0" cy="4147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8927184" y="2290713"/>
            <a:ext cx="10998" cy="754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1068640" y="546755"/>
            <a:ext cx="7855" cy="1806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8493973" y="2647507"/>
            <a:ext cx="7855" cy="5591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700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give this a try</a:t>
            </a:r>
            <a:r>
              <a:rPr lang="is-IS" dirty="0" smtClean="0"/>
              <a:t>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182834" cy="4351338"/>
              </a:xfrm>
            </p:spPr>
            <p:txBody>
              <a:bodyPr/>
              <a:lstStyle/>
              <a:p>
                <a:r>
                  <a:rPr lang="en-US" dirty="0" smtClean="0"/>
                  <a:t>But what’s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?</a:t>
                </a:r>
              </a:p>
              <a:p>
                <a:r>
                  <a:rPr lang="en-US" dirty="0" smtClean="0"/>
                  <a:t>The residuals are the “error” of the model</a:t>
                </a:r>
              </a:p>
              <a:p>
                <a:r>
                  <a:rPr lang="en-US" dirty="0" smtClean="0"/>
                  <a:t>We get them by plotting the vertical (y) distance</a:t>
                </a:r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baseline="-25000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182834" cy="4351338"/>
              </a:xfrm>
              <a:blipFill rotWithShape="0">
                <a:blip r:embed="rId2"/>
                <a:stretch>
                  <a:fillRect l="-1775" t="-2241" r="-1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011" y="0"/>
            <a:ext cx="4633137" cy="529501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559749" y="546755"/>
            <a:ext cx="3516746" cy="289444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4747" y="5253905"/>
                <a:ext cx="848478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=</m:t>
                      </m:r>
                      <m:r>
                        <a:rPr lang="en-GB" sz="72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2.2</m:t>
                      </m:r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r>
                        <a:rPr lang="en-GB" sz="72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47" y="5253905"/>
                <a:ext cx="8484782" cy="120032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H="1">
            <a:off x="8059918" y="2780907"/>
            <a:ext cx="9426" cy="2450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9351390" y="1574276"/>
            <a:ext cx="0" cy="4147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8927184" y="2290713"/>
            <a:ext cx="10998" cy="754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1068640" y="546755"/>
            <a:ext cx="7855" cy="1806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8493973" y="2647507"/>
            <a:ext cx="7855" cy="5591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866211" y="3737909"/>
                <a:ext cx="546945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𝜀</m:t>
                      </m:r>
                    </m:oMath>
                  </m:oMathPara>
                </a14:m>
                <a:endParaRPr lang="en-US" dirty="0" smtClean="0">
                  <a:solidFill>
                    <a:srgbClr val="FF0000"/>
                  </a:solidFill>
                </a:endParaRP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-0.7</a:t>
                </a: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1.2</a:t>
                </a: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0.1</a:t>
                </a: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1</a:t>
                </a: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0.3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6211" y="3737909"/>
                <a:ext cx="546945" cy="1754326"/>
              </a:xfrm>
              <a:prstGeom prst="rect">
                <a:avLst/>
              </a:prstGeom>
              <a:blipFill rotWithShape="0">
                <a:blip r:embed="rId5"/>
                <a:stretch>
                  <a:fillRect l="-8889" r="-10000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 flipV="1">
            <a:off x="7484882" y="540618"/>
            <a:ext cx="3591613" cy="613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477027" y="758744"/>
            <a:ext cx="3591613" cy="613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477027" y="1536830"/>
            <a:ext cx="1874363" cy="9404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435666" y="1973102"/>
            <a:ext cx="1874363" cy="9404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496889" y="2674334"/>
            <a:ext cx="997084" cy="3359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7456935" y="3203325"/>
            <a:ext cx="997084" cy="3359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8138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give this a try</a:t>
            </a:r>
            <a:r>
              <a:rPr lang="is-IS" dirty="0" smtClean="0"/>
              <a:t>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182834" cy="4351338"/>
              </a:xfrm>
            </p:spPr>
            <p:txBody>
              <a:bodyPr/>
              <a:lstStyle/>
              <a:p>
                <a:r>
                  <a:rPr lang="en-US" dirty="0" smtClean="0"/>
                  <a:t>But what’s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?</a:t>
                </a:r>
              </a:p>
              <a:p>
                <a:r>
                  <a:rPr lang="en-US" dirty="0" smtClean="0"/>
                  <a:t>The residuals are the “error” of the model</a:t>
                </a:r>
              </a:p>
              <a:p>
                <a:r>
                  <a:rPr lang="en-US" dirty="0" smtClean="0"/>
                  <a:t>We get them by plotting the vertical (y) distance</a:t>
                </a:r>
              </a:p>
              <a:p>
                <a:r>
                  <a:rPr lang="en-US" dirty="0" smtClean="0"/>
                  <a:t>Just that R does this all for us</a:t>
                </a:r>
              </a:p>
              <a:p>
                <a:r>
                  <a:rPr lang="en-US" dirty="0" smtClean="0"/>
                  <a:t>But, HOW?</a:t>
                </a:r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baseline="-25000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182834" cy="4351338"/>
              </a:xfrm>
              <a:blipFill rotWithShape="0">
                <a:blip r:embed="rId2"/>
                <a:stretch>
                  <a:fillRect l="-1775" t="-2241" r="-1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011" y="0"/>
            <a:ext cx="4633137" cy="529501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559749" y="546755"/>
            <a:ext cx="3516746" cy="289444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4747" y="5253905"/>
                <a:ext cx="848478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=</m:t>
                      </m:r>
                      <m:r>
                        <a:rPr lang="en-GB" sz="72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2.2</m:t>
                      </m:r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r>
                        <a:rPr lang="en-GB" sz="72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47" y="5253905"/>
                <a:ext cx="8484782" cy="120032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H="1">
            <a:off x="8059918" y="2780907"/>
            <a:ext cx="9426" cy="2450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9351390" y="1574276"/>
            <a:ext cx="0" cy="4147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8927184" y="2290713"/>
            <a:ext cx="10998" cy="754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1068640" y="546755"/>
            <a:ext cx="7855" cy="1806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8493973" y="2647507"/>
            <a:ext cx="7855" cy="5591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555414" y="4997461"/>
                <a:ext cx="546945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𝜀</m:t>
                      </m:r>
                    </m:oMath>
                  </m:oMathPara>
                </a14:m>
                <a:endParaRPr lang="en-US" dirty="0" smtClean="0">
                  <a:solidFill>
                    <a:srgbClr val="FF0000"/>
                  </a:solidFill>
                </a:endParaRPr>
              </a:p>
              <a:p>
                <a:r>
                  <a:rPr lang="en-US" dirty="0" smtClean="0">
                    <a:solidFill>
                      <a:schemeClr val="accent1"/>
                    </a:solidFill>
                  </a:rPr>
                  <a:t>-0.7</a:t>
                </a:r>
              </a:p>
              <a:p>
                <a:r>
                  <a:rPr lang="en-US" dirty="0" smtClean="0">
                    <a:solidFill>
                      <a:schemeClr val="accent1"/>
                    </a:solidFill>
                  </a:rPr>
                  <a:t>1.2</a:t>
                </a:r>
              </a:p>
              <a:p>
                <a:r>
                  <a:rPr lang="en-US" dirty="0" smtClean="0">
                    <a:solidFill>
                      <a:schemeClr val="accent1"/>
                    </a:solidFill>
                  </a:rPr>
                  <a:t>0.1</a:t>
                </a:r>
              </a:p>
              <a:p>
                <a:r>
                  <a:rPr lang="en-US" dirty="0" smtClean="0">
                    <a:solidFill>
                      <a:schemeClr val="accent1"/>
                    </a:solidFill>
                  </a:rPr>
                  <a:t>1</a:t>
                </a:r>
              </a:p>
              <a:p>
                <a:r>
                  <a:rPr lang="en-US" dirty="0" smtClean="0">
                    <a:solidFill>
                      <a:schemeClr val="accent1"/>
                    </a:solidFill>
                  </a:rPr>
                  <a:t>0.3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5414" y="4997461"/>
                <a:ext cx="546945" cy="1754326"/>
              </a:xfrm>
              <a:prstGeom prst="rect">
                <a:avLst/>
              </a:prstGeom>
              <a:blipFill rotWithShape="0">
                <a:blip r:embed="rId5"/>
                <a:stretch>
                  <a:fillRect l="-8889" r="-10000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 flipV="1">
            <a:off x="7484882" y="540618"/>
            <a:ext cx="3591613" cy="613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477027" y="758744"/>
            <a:ext cx="3591613" cy="613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477027" y="1536830"/>
            <a:ext cx="1874363" cy="9404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435666" y="1973102"/>
            <a:ext cx="1874363" cy="9404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496889" y="2674334"/>
            <a:ext cx="997084" cy="3359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7456935" y="3203325"/>
            <a:ext cx="997084" cy="3359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965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 more guesstimates…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1825625"/>
            <a:ext cx="6182834" cy="4351338"/>
          </a:xfrm>
        </p:spPr>
        <p:txBody>
          <a:bodyPr/>
          <a:lstStyle/>
          <a:p>
            <a:r>
              <a:rPr lang="en-US" dirty="0" smtClean="0"/>
              <a:t>How can we make this process scientific and mathematically tractable?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baseline="-25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011" y="0"/>
            <a:ext cx="4633137" cy="529501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559749" y="546755"/>
            <a:ext cx="3516746" cy="289444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8059918" y="2780907"/>
            <a:ext cx="9426" cy="2450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9351390" y="1574276"/>
            <a:ext cx="0" cy="4147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8927184" y="2290713"/>
            <a:ext cx="10998" cy="754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1068640" y="546755"/>
            <a:ext cx="7855" cy="1806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8493973" y="2647507"/>
            <a:ext cx="7855" cy="5591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484882" y="540618"/>
            <a:ext cx="3591613" cy="613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477027" y="758744"/>
            <a:ext cx="3591613" cy="613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477027" y="1536830"/>
            <a:ext cx="1874363" cy="9404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435666" y="1973102"/>
            <a:ext cx="1874363" cy="9404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496889" y="2674334"/>
            <a:ext cx="997084" cy="3359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7456935" y="3203325"/>
            <a:ext cx="997084" cy="3359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6548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 more guesstimates…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1825625"/>
            <a:ext cx="6182834" cy="4351338"/>
          </a:xfrm>
        </p:spPr>
        <p:txBody>
          <a:bodyPr/>
          <a:lstStyle/>
          <a:p>
            <a:r>
              <a:rPr lang="en-US" dirty="0" smtClean="0"/>
              <a:t>How can we make this process scientific and mathematically tractable?</a:t>
            </a:r>
          </a:p>
          <a:p>
            <a:r>
              <a:rPr lang="en-US" dirty="0" smtClean="0"/>
              <a:t>Idea: line with smallest residuals wins!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baseline="-25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011" y="0"/>
            <a:ext cx="4633137" cy="529501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559749" y="546755"/>
            <a:ext cx="3516746" cy="289444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8059918" y="2780907"/>
            <a:ext cx="9426" cy="2450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9351390" y="1574276"/>
            <a:ext cx="0" cy="4147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8927184" y="2290713"/>
            <a:ext cx="10998" cy="754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1068640" y="546755"/>
            <a:ext cx="7855" cy="1806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8493973" y="2647507"/>
            <a:ext cx="7855" cy="5591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484882" y="540618"/>
            <a:ext cx="3591613" cy="613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477027" y="758744"/>
            <a:ext cx="3591613" cy="613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477027" y="1536830"/>
            <a:ext cx="1874363" cy="9404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435666" y="1973102"/>
            <a:ext cx="1874363" cy="9404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496889" y="2674334"/>
            <a:ext cx="997084" cy="3359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7456935" y="3203325"/>
            <a:ext cx="997084" cy="3359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924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 more guesstimates…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011" y="0"/>
            <a:ext cx="4633137" cy="529501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559749" y="546755"/>
            <a:ext cx="3516746" cy="289444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8059918" y="2780907"/>
            <a:ext cx="9426" cy="2450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9351390" y="1574276"/>
            <a:ext cx="0" cy="4147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8927184" y="2290713"/>
            <a:ext cx="10998" cy="754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1068640" y="546755"/>
            <a:ext cx="7855" cy="1806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8493973" y="2647507"/>
            <a:ext cx="7855" cy="5591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484882" y="540618"/>
            <a:ext cx="3591613" cy="613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477027" y="758744"/>
            <a:ext cx="3591613" cy="613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477027" y="1536830"/>
            <a:ext cx="1874363" cy="9404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435666" y="1973102"/>
            <a:ext cx="1874363" cy="9404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496889" y="2674334"/>
            <a:ext cx="997084" cy="3359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7456935" y="3203325"/>
            <a:ext cx="997084" cy="3359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203049" y="1594232"/>
                <a:ext cx="1003801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𝜀</m:t>
                      </m:r>
                    </m:oMath>
                  </m:oMathPara>
                </a14:m>
                <a:endParaRPr lang="en-US" dirty="0" smtClean="0">
                  <a:solidFill>
                    <a:srgbClr val="FF0000"/>
                  </a:solidFill>
                </a:endParaRPr>
              </a:p>
              <a:p>
                <a:r>
                  <a:rPr lang="en-US" dirty="0" smtClean="0"/>
                  <a:t>-0.7</a:t>
                </a:r>
              </a:p>
              <a:p>
                <a:r>
                  <a:rPr lang="en-US" dirty="0" smtClean="0"/>
                  <a:t>1.2</a:t>
                </a:r>
              </a:p>
              <a:p>
                <a:r>
                  <a:rPr lang="en-US" dirty="0" smtClean="0"/>
                  <a:t>0.1</a:t>
                </a:r>
              </a:p>
              <a:p>
                <a:r>
                  <a:rPr lang="en-US" dirty="0" smtClean="0"/>
                  <a:t>1</a:t>
                </a:r>
              </a:p>
              <a:p>
                <a:r>
                  <a:rPr lang="en-US" dirty="0" smtClean="0"/>
                  <a:t>0.3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Sum: 1.9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049" y="1594232"/>
                <a:ext cx="1003801" cy="2308324"/>
              </a:xfrm>
              <a:prstGeom prst="rect">
                <a:avLst/>
              </a:prstGeom>
              <a:blipFill rotWithShape="0">
                <a:blip r:embed="rId3"/>
                <a:stretch>
                  <a:fillRect l="-5488" r="-4878" b="-3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Picture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29" y="1282931"/>
            <a:ext cx="4633137" cy="5295014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996992" y="3531071"/>
            <a:ext cx="3746710" cy="1379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1578063" y="3519273"/>
            <a:ext cx="14763" cy="5445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2855288" y="2857207"/>
            <a:ext cx="4820" cy="6994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2446901" y="3497674"/>
            <a:ext cx="1331" cy="1513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4577358" y="2010366"/>
            <a:ext cx="541" cy="15463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1993847" y="3519273"/>
            <a:ext cx="8844" cy="9703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042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 more guesstimates…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011" y="0"/>
            <a:ext cx="4633137" cy="529501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559749" y="546755"/>
            <a:ext cx="3516746" cy="289444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8059918" y="2780907"/>
            <a:ext cx="9426" cy="2450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9351390" y="1574276"/>
            <a:ext cx="0" cy="4147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8927184" y="2290713"/>
            <a:ext cx="10998" cy="754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1068640" y="546755"/>
            <a:ext cx="7855" cy="1806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8493973" y="2647507"/>
            <a:ext cx="7855" cy="5591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484882" y="540618"/>
            <a:ext cx="3591613" cy="613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477027" y="758744"/>
            <a:ext cx="3591613" cy="613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477027" y="1536830"/>
            <a:ext cx="1874363" cy="9404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435666" y="1973102"/>
            <a:ext cx="1874363" cy="9404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496889" y="2674334"/>
            <a:ext cx="997084" cy="3359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7456935" y="3203325"/>
            <a:ext cx="997084" cy="3359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203049" y="1594232"/>
                <a:ext cx="1003801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𝜀</m:t>
                      </m:r>
                    </m:oMath>
                  </m:oMathPara>
                </a14:m>
                <a:endParaRPr lang="en-US" dirty="0" smtClean="0">
                  <a:solidFill>
                    <a:srgbClr val="FF0000"/>
                  </a:solidFill>
                </a:endParaRPr>
              </a:p>
              <a:p>
                <a:r>
                  <a:rPr lang="en-US" dirty="0" smtClean="0"/>
                  <a:t>-0.7</a:t>
                </a:r>
              </a:p>
              <a:p>
                <a:r>
                  <a:rPr lang="en-US" dirty="0" smtClean="0"/>
                  <a:t>1.2</a:t>
                </a:r>
              </a:p>
              <a:p>
                <a:r>
                  <a:rPr lang="en-US" dirty="0" smtClean="0"/>
                  <a:t>0.1</a:t>
                </a:r>
              </a:p>
              <a:p>
                <a:r>
                  <a:rPr lang="en-US" dirty="0" smtClean="0"/>
                  <a:t>1</a:t>
                </a:r>
              </a:p>
              <a:p>
                <a:r>
                  <a:rPr lang="en-US" dirty="0" smtClean="0"/>
                  <a:t>0.3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Sum: 1.9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049" y="1594232"/>
                <a:ext cx="1003801" cy="2308324"/>
              </a:xfrm>
              <a:prstGeom prst="rect">
                <a:avLst/>
              </a:prstGeom>
              <a:blipFill rotWithShape="0">
                <a:blip r:embed="rId3"/>
                <a:stretch>
                  <a:fillRect l="-5488" r="-4878" b="-3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Picture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29" y="1282931"/>
            <a:ext cx="4633137" cy="5295014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996992" y="3531071"/>
            <a:ext cx="3746710" cy="1379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1578063" y="3519273"/>
            <a:ext cx="14763" cy="5445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2855288" y="2857207"/>
            <a:ext cx="4820" cy="6994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2446901" y="3497674"/>
            <a:ext cx="1331" cy="1513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4577358" y="2010366"/>
            <a:ext cx="541" cy="15463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1993847" y="3519273"/>
            <a:ext cx="8844" cy="9703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4790899" y="1634433"/>
                <a:ext cx="1074333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𝜀</m:t>
                      </m:r>
                    </m:oMath>
                  </m:oMathPara>
                </a14:m>
                <a:endParaRPr lang="en-US" dirty="0" smtClean="0">
                  <a:solidFill>
                    <a:srgbClr val="C00000"/>
                  </a:solidFill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</a:rPr>
                  <a:t>1.2</a:t>
                </a:r>
              </a:p>
              <a:p>
                <a:r>
                  <a:rPr lang="en-US" dirty="0" smtClean="0">
                    <a:solidFill>
                      <a:srgbClr val="C00000"/>
                    </a:solidFill>
                  </a:rPr>
                  <a:t>2.2</a:t>
                </a:r>
              </a:p>
              <a:p>
                <a:r>
                  <a:rPr lang="en-US" dirty="0" smtClean="0">
                    <a:solidFill>
                      <a:srgbClr val="C00000"/>
                    </a:solidFill>
                  </a:rPr>
                  <a:t>0.2</a:t>
                </a:r>
              </a:p>
              <a:p>
                <a:r>
                  <a:rPr lang="en-US" dirty="0" smtClean="0">
                    <a:solidFill>
                      <a:srgbClr val="C00000"/>
                    </a:solidFill>
                  </a:rPr>
                  <a:t>-1.8</a:t>
                </a:r>
              </a:p>
              <a:p>
                <a:r>
                  <a:rPr lang="en-US" dirty="0" smtClean="0">
                    <a:solidFill>
                      <a:srgbClr val="C00000"/>
                    </a:solidFill>
                  </a:rPr>
                  <a:t>-3.4</a:t>
                </a:r>
              </a:p>
              <a:p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</a:rPr>
                  <a:t>Sum: -1.6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899" y="1634433"/>
                <a:ext cx="1074333" cy="2308324"/>
              </a:xfrm>
              <a:prstGeom prst="rect">
                <a:avLst/>
              </a:prstGeom>
              <a:blipFill rotWithShape="0">
                <a:blip r:embed="rId4"/>
                <a:stretch>
                  <a:fillRect l="-5114" r="-4545" b="-3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65946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 more guesstimates…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011" y="0"/>
            <a:ext cx="4633137" cy="529501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559749" y="546755"/>
            <a:ext cx="3516746" cy="289444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8059918" y="2780907"/>
            <a:ext cx="9426" cy="2450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9351390" y="1574276"/>
            <a:ext cx="0" cy="4147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8927184" y="2290713"/>
            <a:ext cx="10998" cy="754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1068640" y="546755"/>
            <a:ext cx="7855" cy="1806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8493973" y="2647507"/>
            <a:ext cx="7855" cy="5591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484882" y="540618"/>
            <a:ext cx="3591613" cy="613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477027" y="758744"/>
            <a:ext cx="3591613" cy="613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477027" y="1536830"/>
            <a:ext cx="1874363" cy="9404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435666" y="1973102"/>
            <a:ext cx="1874363" cy="9404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496889" y="2674334"/>
            <a:ext cx="997084" cy="3359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7456935" y="3203325"/>
            <a:ext cx="997084" cy="3359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29" y="1282931"/>
            <a:ext cx="4633137" cy="5295014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996992" y="3531071"/>
            <a:ext cx="3746710" cy="1379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1578063" y="3519273"/>
            <a:ext cx="14763" cy="5445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2855288" y="2857207"/>
            <a:ext cx="4820" cy="6994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2446901" y="3497674"/>
            <a:ext cx="1331" cy="1513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4577358" y="2010366"/>
            <a:ext cx="541" cy="15463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1993847" y="3519273"/>
            <a:ext cx="8844" cy="9703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143593" y="2366127"/>
            <a:ext cx="7173759" cy="1015663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C00000"/>
                </a:solidFill>
                <a:latin typeface="STHupo" charset="-122"/>
                <a:ea typeface="STHupo" charset="-122"/>
                <a:cs typeface="STHupo" charset="-122"/>
              </a:rPr>
              <a:t>Not a good method! </a:t>
            </a:r>
            <a:endParaRPr lang="en-US" sz="6000" dirty="0">
              <a:solidFill>
                <a:srgbClr val="C00000"/>
              </a:solidFill>
              <a:latin typeface="STHupo" charset="-122"/>
              <a:ea typeface="STHupo" charset="-122"/>
              <a:cs typeface="STHupo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4981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 more guesstimates…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011" y="0"/>
            <a:ext cx="4633137" cy="529501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559749" y="546755"/>
            <a:ext cx="3516746" cy="289444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8059918" y="2780907"/>
            <a:ext cx="9426" cy="2450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9351390" y="1574276"/>
            <a:ext cx="0" cy="4147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8927184" y="2290713"/>
            <a:ext cx="10998" cy="754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1068640" y="546755"/>
            <a:ext cx="7855" cy="1806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8493973" y="2647507"/>
            <a:ext cx="7855" cy="5591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484882" y="540618"/>
            <a:ext cx="3591613" cy="613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477027" y="758744"/>
            <a:ext cx="3591613" cy="613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477027" y="1536830"/>
            <a:ext cx="1874363" cy="9404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435666" y="1973102"/>
            <a:ext cx="1874363" cy="9404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496889" y="2674334"/>
            <a:ext cx="997084" cy="3359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7456935" y="3203325"/>
            <a:ext cx="997084" cy="3359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203049" y="1594232"/>
                <a:ext cx="1003801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𝜀</m:t>
                      </m:r>
                    </m:oMath>
                  </m:oMathPara>
                </a14:m>
                <a:endParaRPr lang="en-US" dirty="0" smtClean="0">
                  <a:solidFill>
                    <a:srgbClr val="FF0000"/>
                  </a:solidFill>
                </a:endParaRPr>
              </a:p>
              <a:p>
                <a:r>
                  <a:rPr lang="en-US" dirty="0" smtClean="0"/>
                  <a:t>-0.7</a:t>
                </a:r>
              </a:p>
              <a:p>
                <a:r>
                  <a:rPr lang="en-US" dirty="0" smtClean="0"/>
                  <a:t>1.2</a:t>
                </a:r>
              </a:p>
              <a:p>
                <a:r>
                  <a:rPr lang="en-US" dirty="0" smtClean="0"/>
                  <a:t>0.1</a:t>
                </a:r>
              </a:p>
              <a:p>
                <a:r>
                  <a:rPr lang="en-US" dirty="0" smtClean="0"/>
                  <a:t>1</a:t>
                </a:r>
              </a:p>
              <a:p>
                <a:r>
                  <a:rPr lang="en-US" dirty="0" smtClean="0"/>
                  <a:t>0.3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Sum: 1.9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049" y="1594232"/>
                <a:ext cx="1003801" cy="2308324"/>
              </a:xfrm>
              <a:prstGeom prst="rect">
                <a:avLst/>
              </a:prstGeom>
              <a:blipFill rotWithShape="0">
                <a:blip r:embed="rId3"/>
                <a:stretch>
                  <a:fillRect l="-5488" r="-4878" b="-3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Picture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29" y="1282931"/>
            <a:ext cx="4633137" cy="5295014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996992" y="3531071"/>
            <a:ext cx="3746710" cy="1379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1578063" y="3519273"/>
            <a:ext cx="14763" cy="5445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2855288" y="2857207"/>
            <a:ext cx="4820" cy="6994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2446901" y="3497674"/>
            <a:ext cx="1331" cy="1513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4577358" y="2010366"/>
            <a:ext cx="541" cy="15463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1993847" y="3519273"/>
            <a:ext cx="8844" cy="9703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4790899" y="1634433"/>
                <a:ext cx="1074333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𝜀</m:t>
                      </m:r>
                    </m:oMath>
                  </m:oMathPara>
                </a14:m>
                <a:endParaRPr lang="en-US" dirty="0" smtClean="0">
                  <a:solidFill>
                    <a:schemeClr val="tx1"/>
                  </a:solidFill>
                </a:endParaRP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1.2</a:t>
                </a: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2.2</a:t>
                </a: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0.2</a:t>
                </a: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-1.8</a:t>
                </a: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-3.4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Sum: -1.6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899" y="1634433"/>
                <a:ext cx="1074333" cy="2308324"/>
              </a:xfrm>
              <a:prstGeom prst="rect">
                <a:avLst/>
              </a:prstGeom>
              <a:blipFill rotWithShape="0">
                <a:blip r:embed="rId4"/>
                <a:stretch>
                  <a:fillRect l="-5114" r="-4545" b="-3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151600" y="5145713"/>
            <a:ext cx="5607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Need to ensure residuals are evaluated as absolute value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504135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Square all of the residuals!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999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Fitting models to data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98" y="1690688"/>
            <a:ext cx="5905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3427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Sums of squares: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011" y="0"/>
            <a:ext cx="4633137" cy="529501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559749" y="546755"/>
            <a:ext cx="3516746" cy="289444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8059918" y="2780907"/>
            <a:ext cx="9426" cy="2450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9351390" y="1574276"/>
            <a:ext cx="0" cy="4147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8927184" y="2290713"/>
            <a:ext cx="10998" cy="754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1068640" y="546755"/>
            <a:ext cx="7855" cy="1806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8493973" y="2647507"/>
            <a:ext cx="7855" cy="5591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484882" y="540618"/>
            <a:ext cx="3591613" cy="613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477027" y="758744"/>
            <a:ext cx="3591613" cy="613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477027" y="1536830"/>
            <a:ext cx="1874363" cy="9404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435666" y="1973102"/>
            <a:ext cx="1874363" cy="9404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496889" y="2674334"/>
            <a:ext cx="997084" cy="3359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7456935" y="3203325"/>
            <a:ext cx="997084" cy="3359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203049" y="1594232"/>
                <a:ext cx="1247457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𝜀</m:t>
                      </m:r>
                    </m:oMath>
                  </m:oMathPara>
                </a14:m>
                <a:endParaRPr lang="en-US" dirty="0" smtClean="0">
                  <a:solidFill>
                    <a:srgbClr val="FF0000"/>
                  </a:solidFill>
                </a:endParaRPr>
              </a:p>
              <a:p>
                <a:r>
                  <a:rPr lang="en-US" dirty="0" smtClean="0"/>
                  <a:t>-0.7 -&gt; 0.49</a:t>
                </a:r>
              </a:p>
              <a:p>
                <a:r>
                  <a:rPr lang="en-US" dirty="0" smtClean="0"/>
                  <a:t>1.2 -&gt; 1.44</a:t>
                </a:r>
              </a:p>
              <a:p>
                <a:r>
                  <a:rPr lang="en-US" dirty="0" smtClean="0"/>
                  <a:t>0.1 -&gt; 0.01</a:t>
                </a:r>
              </a:p>
              <a:p>
                <a:r>
                  <a:rPr lang="en-US" dirty="0" smtClean="0"/>
                  <a:t>1 -&gt; 1</a:t>
                </a:r>
              </a:p>
              <a:p>
                <a:r>
                  <a:rPr lang="en-US" dirty="0" smtClean="0"/>
                  <a:t>0.3 -&gt; 0.09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049" y="1594232"/>
                <a:ext cx="1247457" cy="2031325"/>
              </a:xfrm>
              <a:prstGeom prst="rect">
                <a:avLst/>
              </a:prstGeom>
              <a:blipFill rotWithShape="0">
                <a:blip r:embed="rId3"/>
                <a:stretch>
                  <a:fillRect l="-4412" r="-3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Picture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29" y="1282931"/>
            <a:ext cx="4633137" cy="5295014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996992" y="3531071"/>
            <a:ext cx="3746710" cy="1379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1578063" y="3519273"/>
            <a:ext cx="14763" cy="5445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2855288" y="2857207"/>
            <a:ext cx="4820" cy="6994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2446901" y="3497674"/>
            <a:ext cx="1331" cy="1513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4577358" y="2010366"/>
            <a:ext cx="541" cy="15463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1993847" y="3519273"/>
            <a:ext cx="8844" cy="9703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4790899" y="1634433"/>
                <a:ext cx="795859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𝜀</m:t>
                      </m:r>
                    </m:oMath>
                  </m:oMathPara>
                </a14:m>
                <a:endParaRPr lang="en-US" dirty="0" smtClean="0">
                  <a:solidFill>
                    <a:schemeClr val="tx1"/>
                  </a:solidFill>
                </a:endParaRP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1.2</a:t>
                </a: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2.2</a:t>
                </a: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0.2</a:t>
                </a: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-1.8</a:t>
                </a: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-3.4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899" y="1634433"/>
                <a:ext cx="795859" cy="2031325"/>
              </a:xfrm>
              <a:prstGeom prst="rect">
                <a:avLst/>
              </a:prstGeom>
              <a:blipFill rotWithShape="0">
                <a:blip r:embed="rId4"/>
                <a:stretch>
                  <a:fillRect l="-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/>
          <p:cNvSpPr/>
          <p:nvPr/>
        </p:nvSpPr>
        <p:spPr>
          <a:xfrm>
            <a:off x="7753116" y="2781801"/>
            <a:ext cx="265707" cy="286186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8485500" y="2683505"/>
            <a:ext cx="488572" cy="534567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876240" y="1556843"/>
            <a:ext cx="424973" cy="440411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817941" y="2285136"/>
            <a:ext cx="88563" cy="88661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0845582" y="567641"/>
            <a:ext cx="193562" cy="205852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417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Sums of squares: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011" y="0"/>
            <a:ext cx="4633137" cy="529501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559749" y="546755"/>
            <a:ext cx="3516746" cy="289444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8059918" y="2780907"/>
            <a:ext cx="9426" cy="2450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9351390" y="1574276"/>
            <a:ext cx="0" cy="4147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8927184" y="2290713"/>
            <a:ext cx="10998" cy="754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1068640" y="546755"/>
            <a:ext cx="7855" cy="1806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8493973" y="2647507"/>
            <a:ext cx="7855" cy="5591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484882" y="540618"/>
            <a:ext cx="3591613" cy="613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477027" y="758744"/>
            <a:ext cx="3591613" cy="613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477027" y="1536830"/>
            <a:ext cx="1874363" cy="9404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435666" y="1973102"/>
            <a:ext cx="1874363" cy="9404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496889" y="2674334"/>
            <a:ext cx="997084" cy="3359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7456935" y="3203325"/>
            <a:ext cx="997084" cy="3359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203049" y="1594232"/>
                <a:ext cx="1247457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𝜀</m:t>
                      </m:r>
                    </m:oMath>
                  </m:oMathPara>
                </a14:m>
                <a:endParaRPr lang="en-US" dirty="0" smtClean="0">
                  <a:solidFill>
                    <a:srgbClr val="FF0000"/>
                  </a:solidFill>
                </a:endParaRPr>
              </a:p>
              <a:p>
                <a:r>
                  <a:rPr lang="en-US" dirty="0" smtClean="0"/>
                  <a:t>-0.7 -&gt; 0.49</a:t>
                </a:r>
              </a:p>
              <a:p>
                <a:r>
                  <a:rPr lang="en-US" dirty="0" smtClean="0"/>
                  <a:t>1.2 -&gt; 1.44</a:t>
                </a:r>
              </a:p>
              <a:p>
                <a:r>
                  <a:rPr lang="en-US" dirty="0" smtClean="0"/>
                  <a:t>0.1 -&gt; 0.01</a:t>
                </a:r>
              </a:p>
              <a:p>
                <a:r>
                  <a:rPr lang="en-US" dirty="0" smtClean="0"/>
                  <a:t>1 -&gt; 1</a:t>
                </a:r>
              </a:p>
              <a:p>
                <a:r>
                  <a:rPr lang="en-US" dirty="0" smtClean="0"/>
                  <a:t>0.3 -&gt; 0.09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049" y="1594232"/>
                <a:ext cx="1247457" cy="2031325"/>
              </a:xfrm>
              <a:prstGeom prst="rect">
                <a:avLst/>
              </a:prstGeom>
              <a:blipFill rotWithShape="0">
                <a:blip r:embed="rId3"/>
                <a:stretch>
                  <a:fillRect l="-4412" r="-3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Picture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29" y="1282931"/>
            <a:ext cx="4633137" cy="5295014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996992" y="3531071"/>
            <a:ext cx="3746710" cy="1379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1578063" y="3519273"/>
            <a:ext cx="14763" cy="5445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2855288" y="2857207"/>
            <a:ext cx="4820" cy="6994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2446901" y="3497674"/>
            <a:ext cx="1331" cy="1513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4577358" y="2010366"/>
            <a:ext cx="541" cy="15463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1993847" y="3519273"/>
            <a:ext cx="8844" cy="9703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4790899" y="1634433"/>
                <a:ext cx="1364476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𝜀</m:t>
                      </m:r>
                    </m:oMath>
                  </m:oMathPara>
                </a14:m>
                <a:endParaRPr lang="en-US" dirty="0" smtClean="0">
                  <a:solidFill>
                    <a:schemeClr val="tx1"/>
                  </a:solidFill>
                </a:endParaRP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1.2 -&gt; 1.44</a:t>
                </a: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2.2 -&gt; 4.84</a:t>
                </a: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0.2 -&gt; 0.04</a:t>
                </a: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-1.8 -&gt; 3.24</a:t>
                </a: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-3.4 -&gt; 11.56</a:t>
                </a:r>
              </a:p>
              <a:p>
                <a:endParaRPr lang="en-US" dirty="0" smtClean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899" y="1634433"/>
                <a:ext cx="1364476" cy="2308324"/>
              </a:xfrm>
              <a:prstGeom prst="rect">
                <a:avLst/>
              </a:prstGeom>
              <a:blipFill rotWithShape="0">
                <a:blip r:embed="rId4"/>
                <a:stretch>
                  <a:fillRect l="-4018" r="-2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/>
          <p:cNvSpPr/>
          <p:nvPr/>
        </p:nvSpPr>
        <p:spPr>
          <a:xfrm>
            <a:off x="1099320" y="3571414"/>
            <a:ext cx="858625" cy="906009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120269" y="2871955"/>
            <a:ext cx="697668" cy="662066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282203" y="3534021"/>
            <a:ext cx="122728" cy="129786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939855" y="2027015"/>
            <a:ext cx="1599000" cy="1507005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753116" y="2781801"/>
            <a:ext cx="265707" cy="286186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8485500" y="2683505"/>
            <a:ext cx="488572" cy="534567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876240" y="1556843"/>
            <a:ext cx="424973" cy="440411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817941" y="2285136"/>
            <a:ext cx="88563" cy="88661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0845582" y="567641"/>
            <a:ext cx="193562" cy="205852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045448" y="3571415"/>
            <a:ext cx="503119" cy="507171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3688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Sums of squares: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011" y="0"/>
            <a:ext cx="4633137" cy="529501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559749" y="546755"/>
            <a:ext cx="3516746" cy="289444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8059918" y="2780907"/>
            <a:ext cx="9426" cy="2450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9351390" y="1574276"/>
            <a:ext cx="0" cy="4147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8897688" y="2305461"/>
            <a:ext cx="10998" cy="754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1068640" y="546755"/>
            <a:ext cx="7855" cy="1806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8493973" y="2647507"/>
            <a:ext cx="7855" cy="5591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484882" y="540618"/>
            <a:ext cx="3591613" cy="613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477027" y="758744"/>
            <a:ext cx="3591613" cy="613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477027" y="1536830"/>
            <a:ext cx="1874363" cy="9404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435666" y="1973102"/>
            <a:ext cx="1874363" cy="9404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496889" y="2674334"/>
            <a:ext cx="997084" cy="3359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7456935" y="3203325"/>
            <a:ext cx="997084" cy="3359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203049" y="1594232"/>
                <a:ext cx="1247457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𝜀</m:t>
                      </m:r>
                    </m:oMath>
                  </m:oMathPara>
                </a14:m>
                <a:endParaRPr lang="en-US" dirty="0" smtClean="0">
                  <a:solidFill>
                    <a:srgbClr val="FF0000"/>
                  </a:solidFill>
                </a:endParaRPr>
              </a:p>
              <a:p>
                <a:r>
                  <a:rPr lang="en-US" dirty="0" smtClean="0"/>
                  <a:t>-0.7 -&gt; 0.49</a:t>
                </a:r>
              </a:p>
              <a:p>
                <a:r>
                  <a:rPr lang="en-US" dirty="0" smtClean="0"/>
                  <a:t>1.2 -&gt; 1.44</a:t>
                </a:r>
              </a:p>
              <a:p>
                <a:r>
                  <a:rPr lang="en-US" dirty="0" smtClean="0"/>
                  <a:t>0.1 -&gt; 0.01</a:t>
                </a:r>
              </a:p>
              <a:p>
                <a:r>
                  <a:rPr lang="en-US" dirty="0" smtClean="0"/>
                  <a:t>1 -&gt; 1</a:t>
                </a:r>
              </a:p>
              <a:p>
                <a:r>
                  <a:rPr lang="en-US" dirty="0" smtClean="0"/>
                  <a:t>0.3 -&gt; 0.09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SS: 3.03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049" y="1594232"/>
                <a:ext cx="1247457" cy="2308324"/>
              </a:xfrm>
              <a:prstGeom prst="rect">
                <a:avLst/>
              </a:prstGeom>
              <a:blipFill rotWithShape="0">
                <a:blip r:embed="rId3"/>
                <a:stretch>
                  <a:fillRect l="-4412" r="-3431" b="-3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Picture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29" y="1282931"/>
            <a:ext cx="4633137" cy="5295014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996992" y="3531071"/>
            <a:ext cx="3746710" cy="1379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1578063" y="3519273"/>
            <a:ext cx="14763" cy="5445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2855288" y="2857207"/>
            <a:ext cx="4820" cy="6994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2446901" y="3497674"/>
            <a:ext cx="1331" cy="1513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4577358" y="2010366"/>
            <a:ext cx="541" cy="15463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1993847" y="3519273"/>
            <a:ext cx="8844" cy="9703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4790899" y="1634433"/>
                <a:ext cx="1364476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𝜀</m:t>
                      </m:r>
                    </m:oMath>
                  </m:oMathPara>
                </a14:m>
                <a:endParaRPr lang="en-US" dirty="0" smtClean="0">
                  <a:solidFill>
                    <a:schemeClr val="tx1"/>
                  </a:solidFill>
                </a:endParaRP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1.2 -&gt; 1.44</a:t>
                </a: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2.2 -&gt; 4.84</a:t>
                </a: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0.2 -&gt; 0.04</a:t>
                </a: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-1.8 -&gt; 3.24</a:t>
                </a: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-3.4 -&gt; 11.56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SS: 21.12</a:t>
                </a: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899" y="1634433"/>
                <a:ext cx="1364476" cy="2308324"/>
              </a:xfrm>
              <a:prstGeom prst="rect">
                <a:avLst/>
              </a:prstGeom>
              <a:blipFill rotWithShape="0">
                <a:blip r:embed="rId4"/>
                <a:stretch>
                  <a:fillRect l="-4018" r="-2679" b="-3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/>
          <p:cNvSpPr/>
          <p:nvPr/>
        </p:nvSpPr>
        <p:spPr>
          <a:xfrm>
            <a:off x="1099320" y="3571414"/>
            <a:ext cx="858625" cy="906009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120269" y="2871955"/>
            <a:ext cx="697668" cy="662066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282203" y="3534021"/>
            <a:ext cx="122728" cy="129786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939855" y="2027015"/>
            <a:ext cx="1599000" cy="1507005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753116" y="2781801"/>
            <a:ext cx="265707" cy="286186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485500" y="2683505"/>
            <a:ext cx="488572" cy="534567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876240" y="1556843"/>
            <a:ext cx="424973" cy="440411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8817941" y="2285136"/>
            <a:ext cx="88563" cy="88661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0845582" y="567641"/>
            <a:ext cx="193562" cy="205852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45448" y="3571415"/>
            <a:ext cx="503119" cy="507171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0326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Sums of Squares to assess goodness of fit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85761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Find b</a:t>
                </a:r>
                <a:r>
                  <a:rPr lang="en-US" baseline="-25000" dirty="0" smtClean="0"/>
                  <a:t>0</a:t>
                </a:r>
                <a:r>
                  <a:rPr lang="en-US" dirty="0" smtClean="0"/>
                  <a:t> and b</a:t>
                </a:r>
                <a:r>
                  <a:rPr lang="en-US" baseline="-25000" dirty="0" smtClean="0"/>
                  <a:t>1</a:t>
                </a:r>
                <a:r>
                  <a:rPr lang="en-US" dirty="0" smtClean="0"/>
                  <a:t> of a line that is positioned so that it minimizes the sum of the squared residuals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for the data </a:t>
                </a:r>
                <a:r>
                  <a:rPr lang="en-US" dirty="0" err="1" smtClean="0"/>
                  <a:t>y</a:t>
                </a:r>
                <a:r>
                  <a:rPr lang="en-US" baseline="-25000" dirty="0" err="1" smtClean="0"/>
                  <a:t>i</a:t>
                </a:r>
                <a:r>
                  <a:rPr lang="en-US" dirty="0" smtClean="0"/>
                  <a:t> and x</a:t>
                </a:r>
                <a:r>
                  <a:rPr lang="en-US" baseline="-25000" dirty="0" smtClean="0"/>
                  <a:t>i</a:t>
                </a:r>
                <a:endParaRPr lang="en-US" baseline="-25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857614"/>
              </a:xfrm>
              <a:blipFill rotWithShape="0">
                <a:blip r:embed="rId2"/>
                <a:stretch>
                  <a:fillRect l="-1043" t="-15603" r="-870" b="-1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62746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Sums of Squares to assess goodness of fit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85761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Find b</a:t>
                </a:r>
                <a:r>
                  <a:rPr lang="en-US" baseline="-25000" dirty="0" smtClean="0"/>
                  <a:t>0</a:t>
                </a:r>
                <a:r>
                  <a:rPr lang="en-US" dirty="0" smtClean="0"/>
                  <a:t> and b</a:t>
                </a:r>
                <a:r>
                  <a:rPr lang="en-US" baseline="-25000" dirty="0" smtClean="0"/>
                  <a:t>1</a:t>
                </a:r>
                <a:r>
                  <a:rPr lang="en-US" dirty="0" smtClean="0"/>
                  <a:t> of a line that is positioned so that it minimizes the sum of the squared residuals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for the data </a:t>
                </a:r>
                <a:r>
                  <a:rPr lang="en-US" dirty="0" err="1" smtClean="0"/>
                  <a:t>y</a:t>
                </a:r>
                <a:r>
                  <a:rPr lang="en-US" baseline="-25000" dirty="0" err="1" smtClean="0"/>
                  <a:t>i</a:t>
                </a:r>
                <a:r>
                  <a:rPr lang="en-US" dirty="0" smtClean="0"/>
                  <a:t> and x</a:t>
                </a:r>
                <a:r>
                  <a:rPr lang="en-US" baseline="-25000" dirty="0" smtClean="0"/>
                  <a:t>i</a:t>
                </a:r>
                <a:endParaRPr lang="en-US" baseline="-25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857614"/>
              </a:xfrm>
              <a:blipFill rotWithShape="0">
                <a:blip r:embed="rId2"/>
                <a:stretch>
                  <a:fillRect l="-1043" t="-15603" r="-870" b="-1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3908086"/>
            <a:ext cx="10515600" cy="857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Solve for b</a:t>
            </a:r>
            <a:r>
              <a:rPr lang="en-US" baseline="-25000" dirty="0" smtClean="0"/>
              <a:t>1</a:t>
            </a:r>
            <a:r>
              <a:rPr lang="en-US" dirty="0" smtClean="0"/>
              <a:t>, and b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558413" y="3149276"/>
                <a:ext cx="9075174" cy="3266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𝑓𝑖𝑛𝑑</m:t>
                    </m:r>
                    <m:r>
                      <a:rPr lang="en-GB" b="0" i="1" smtClean="0">
                        <a:latin typeface="Cambria Math" charset="0"/>
                      </a:rPr>
                      <m:t> </m:t>
                    </m:r>
                    <m:r>
                      <a:rPr lang="en-GB" b="0" i="1" smtClean="0">
                        <a:latin typeface="Cambria Math" charset="0"/>
                      </a:rPr>
                      <m:t>𝑚𝑖𝑛𝑖𝑚𝑢𝑚</m:t>
                    </m:r>
                    <m:r>
                      <a:rPr lang="en-GB" b="0" i="1" smtClean="0">
                        <a:latin typeface="Cambria Math" charset="0"/>
                      </a:rPr>
                      <m:t> </m:t>
                    </m:r>
                    <m:r>
                      <a:rPr lang="en-GB" b="0" i="1" smtClean="0">
                        <a:latin typeface="Cambria Math" charset="0"/>
                      </a:rPr>
                      <m:t>𝑄</m:t>
                    </m:r>
                    <m:d>
                      <m:dPr>
                        <m:ctrlPr>
                          <a:rPr lang="en-GB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charset="0"/>
                          </a:rPr>
                          <m:t>𝑏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0,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𝑏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GB" b="0" i="1" smtClean="0">
                        <a:latin typeface="Cambria Math" charset="0"/>
                      </a:rPr>
                      <m:t>, </m:t>
                    </m:r>
                    <m:r>
                      <a:rPr lang="en-GB" b="0" i="1" smtClean="0">
                        <a:latin typeface="Cambria Math" charset="0"/>
                      </a:rPr>
                      <m:t>𝑓𝑜𝑟</m:t>
                    </m:r>
                    <m:r>
                      <a:rPr lang="en-GB" b="0" i="1" smtClean="0">
                        <a:latin typeface="Cambria Math" charset="0"/>
                      </a:rPr>
                      <m:t> </m:t>
                    </m:r>
                    <m:r>
                      <a:rPr lang="en-GB" b="0" i="1" smtClean="0">
                        <a:latin typeface="Cambria Math" charset="0"/>
                      </a:rPr>
                      <m:t>𝑄</m:t>
                    </m:r>
                    <m:d>
                      <m:dPr>
                        <m:ctrlPr>
                          <a:rPr lang="en-GB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charset="0"/>
                          </a:rPr>
                          <m:t>𝑏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0,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𝑏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GB" b="0" i="1" smtClean="0">
                        <a:latin typeface="Cambria Math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is-IS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i="1">
                            <a:latin typeface="Cambria Math" charset="0"/>
                          </a:rPr>
                          <m:t>𝑖</m:t>
                        </m:r>
                        <m:r>
                          <a:rPr lang="en-GB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GB" i="1">
                            <a:latin typeface="Cambria Math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GB" i="1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GB" i="1">
                                <a:latin typeface="Cambria Math" charset="0"/>
                              </a:rPr>
                              <m:t>2</m:t>
                            </m:r>
                            <m:r>
                              <a:rPr lang="en-GB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bSup>
                        <m:r>
                          <a:rPr lang="en-GB" b="0" i="1" smtClean="0">
                            <a:latin typeface="Cambria Math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is-I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GB" i="1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GB" i="1">
                                <a:latin typeface="Cambria Math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i="1">
                                        <a:latin typeface="Cambria Math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GB" i="1">
                                        <a:latin typeface="Cambria Math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GB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GB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/>
                                </m:sSubSup>
                                <m:r>
                                  <a:rPr lang="en-GB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413" y="3149276"/>
                <a:ext cx="9075174" cy="326693"/>
              </a:xfrm>
              <a:prstGeom prst="rect">
                <a:avLst/>
              </a:prstGeom>
              <a:blipFill rotWithShape="0">
                <a:blip r:embed="rId3"/>
                <a:stretch>
                  <a:fillRect l="-1210" t="-139623" b="-224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78021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Sums of Squares to assess goodness of fit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85761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Find b</a:t>
                </a:r>
                <a:r>
                  <a:rPr lang="en-US" baseline="-25000" dirty="0" smtClean="0"/>
                  <a:t>0</a:t>
                </a:r>
                <a:r>
                  <a:rPr lang="en-US" dirty="0" smtClean="0"/>
                  <a:t> and b</a:t>
                </a:r>
                <a:r>
                  <a:rPr lang="en-US" baseline="-25000" dirty="0" smtClean="0"/>
                  <a:t>1</a:t>
                </a:r>
                <a:r>
                  <a:rPr lang="en-US" dirty="0" smtClean="0"/>
                  <a:t> of a line that is positioned so that it minimizes the sum of the squared residuals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for the data </a:t>
                </a:r>
                <a:r>
                  <a:rPr lang="en-US" dirty="0" err="1" smtClean="0"/>
                  <a:t>y</a:t>
                </a:r>
                <a:r>
                  <a:rPr lang="en-US" baseline="-25000" dirty="0" err="1" smtClean="0"/>
                  <a:t>i</a:t>
                </a:r>
                <a:r>
                  <a:rPr lang="en-US" dirty="0" smtClean="0"/>
                  <a:t> and x</a:t>
                </a:r>
                <a:r>
                  <a:rPr lang="en-US" baseline="-25000" dirty="0" smtClean="0"/>
                  <a:t>i</a:t>
                </a:r>
                <a:endParaRPr lang="en-US" baseline="-25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857614"/>
              </a:xfrm>
              <a:blipFill rotWithShape="0">
                <a:blip r:embed="rId2"/>
                <a:stretch>
                  <a:fillRect l="-1043" t="-15603" r="-870" b="-1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3908086"/>
            <a:ext cx="10515600" cy="857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Solve for b</a:t>
            </a:r>
            <a:r>
              <a:rPr lang="en-US" baseline="-25000" dirty="0" smtClean="0"/>
              <a:t>1</a:t>
            </a:r>
            <a:r>
              <a:rPr lang="en-US" dirty="0" smtClean="0"/>
              <a:t>, and b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558413" y="3149276"/>
                <a:ext cx="9075174" cy="3266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𝑓𝑖𝑛𝑑</m:t>
                    </m:r>
                    <m:r>
                      <a:rPr lang="en-GB" b="0" i="1" smtClean="0">
                        <a:latin typeface="Cambria Math" charset="0"/>
                      </a:rPr>
                      <m:t> </m:t>
                    </m:r>
                    <m:r>
                      <a:rPr lang="en-GB" b="0" i="1" smtClean="0">
                        <a:latin typeface="Cambria Math" charset="0"/>
                      </a:rPr>
                      <m:t>𝑚𝑖𝑛𝑖𝑚𝑢𝑚</m:t>
                    </m:r>
                    <m:r>
                      <a:rPr lang="en-GB" b="0" i="1" smtClean="0">
                        <a:latin typeface="Cambria Math" charset="0"/>
                      </a:rPr>
                      <m:t> </m:t>
                    </m:r>
                    <m:r>
                      <a:rPr lang="en-GB" b="0" i="1" smtClean="0">
                        <a:latin typeface="Cambria Math" charset="0"/>
                      </a:rPr>
                      <m:t>𝑄</m:t>
                    </m:r>
                    <m:d>
                      <m:dPr>
                        <m:ctrlPr>
                          <a:rPr lang="en-GB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charset="0"/>
                          </a:rPr>
                          <m:t>𝑏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0,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𝑏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GB" b="0" i="1" smtClean="0">
                        <a:latin typeface="Cambria Math" charset="0"/>
                      </a:rPr>
                      <m:t>, </m:t>
                    </m:r>
                    <m:r>
                      <a:rPr lang="en-GB" b="0" i="1" smtClean="0">
                        <a:latin typeface="Cambria Math" charset="0"/>
                      </a:rPr>
                      <m:t>𝑓𝑜𝑟</m:t>
                    </m:r>
                    <m:r>
                      <a:rPr lang="en-GB" b="0" i="1" smtClean="0">
                        <a:latin typeface="Cambria Math" charset="0"/>
                      </a:rPr>
                      <m:t> </m:t>
                    </m:r>
                    <m:r>
                      <a:rPr lang="en-GB" b="0" i="1" smtClean="0">
                        <a:latin typeface="Cambria Math" charset="0"/>
                      </a:rPr>
                      <m:t>𝑄</m:t>
                    </m:r>
                    <m:d>
                      <m:dPr>
                        <m:ctrlPr>
                          <a:rPr lang="en-GB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charset="0"/>
                          </a:rPr>
                          <m:t>𝑏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0,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𝑏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GB" b="0" i="1" smtClean="0">
                        <a:latin typeface="Cambria Math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is-IS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i="1">
                            <a:latin typeface="Cambria Math" charset="0"/>
                          </a:rPr>
                          <m:t>𝑖</m:t>
                        </m:r>
                        <m:r>
                          <a:rPr lang="en-GB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GB" i="1">
                            <a:latin typeface="Cambria Math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GB" i="1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GB" i="1">
                                <a:latin typeface="Cambria Math" charset="0"/>
                              </a:rPr>
                              <m:t>2</m:t>
                            </m:r>
                            <m:r>
                              <a:rPr lang="en-GB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bSup>
                        <m:r>
                          <a:rPr lang="en-GB" b="0" i="1" smtClean="0">
                            <a:latin typeface="Cambria Math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is-I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GB" i="1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GB" i="1">
                                <a:latin typeface="Cambria Math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i="1">
                                        <a:latin typeface="Cambria Math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GB" i="1">
                                        <a:latin typeface="Cambria Math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GB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GB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/>
                                </m:sSubSup>
                                <m:r>
                                  <a:rPr lang="en-GB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413" y="3149276"/>
                <a:ext cx="9075174" cy="326693"/>
              </a:xfrm>
              <a:prstGeom prst="rect">
                <a:avLst/>
              </a:prstGeom>
              <a:blipFill rotWithShape="0">
                <a:blip r:embed="rId3"/>
                <a:stretch>
                  <a:fillRect l="-1210" t="-139623" b="-224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3976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Sums of Squares to assess goodness of fit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85761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Find b</a:t>
                </a:r>
                <a:r>
                  <a:rPr lang="en-US" baseline="-25000" dirty="0" smtClean="0"/>
                  <a:t>0</a:t>
                </a:r>
                <a:r>
                  <a:rPr lang="en-US" dirty="0" smtClean="0"/>
                  <a:t> and b</a:t>
                </a:r>
                <a:r>
                  <a:rPr lang="en-US" baseline="-25000" dirty="0" smtClean="0"/>
                  <a:t>1</a:t>
                </a:r>
                <a:r>
                  <a:rPr lang="en-US" dirty="0" smtClean="0"/>
                  <a:t> of a line that is positioned so that it minimizes the sum of the squared residuals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for the data </a:t>
                </a:r>
                <a:r>
                  <a:rPr lang="en-US" dirty="0" err="1" smtClean="0"/>
                  <a:t>y</a:t>
                </a:r>
                <a:r>
                  <a:rPr lang="en-US" baseline="-25000" dirty="0" err="1" smtClean="0"/>
                  <a:t>i</a:t>
                </a:r>
                <a:r>
                  <a:rPr lang="en-US" dirty="0" smtClean="0"/>
                  <a:t> and x</a:t>
                </a:r>
                <a:r>
                  <a:rPr lang="en-US" baseline="-25000" dirty="0" smtClean="0"/>
                  <a:t>i</a:t>
                </a:r>
                <a:endParaRPr lang="en-US" baseline="-25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857614"/>
              </a:xfrm>
              <a:blipFill rotWithShape="0">
                <a:blip r:embed="rId2"/>
                <a:stretch>
                  <a:fillRect l="-1043" t="-15603" r="-870" b="-1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3908086"/>
            <a:ext cx="10515600" cy="857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Solve for b</a:t>
            </a:r>
            <a:r>
              <a:rPr lang="en-US" baseline="-25000" dirty="0" smtClean="0"/>
              <a:t>1</a:t>
            </a:r>
            <a:r>
              <a:rPr lang="en-US" dirty="0" smtClean="0"/>
              <a:t>, and b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p:sp>
        <p:nvSpPr>
          <p:cNvPr id="6" name="TextBox 5"/>
          <p:cNvSpPr txBox="1"/>
          <p:nvPr/>
        </p:nvSpPr>
        <p:spPr>
          <a:xfrm rot="1098465">
            <a:off x="3082412" y="3808779"/>
            <a:ext cx="73299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  <a:latin typeface="Blackmoor LET Plain" charset="0"/>
                <a:ea typeface="Blackmoor LET Plain" charset="0"/>
                <a:cs typeface="Blackmoor LET Plain" charset="0"/>
              </a:rPr>
              <a:t>ALGEBRA</a:t>
            </a:r>
            <a:endParaRPr lang="en-US" sz="6000" dirty="0">
              <a:solidFill>
                <a:srgbClr val="FF0000"/>
              </a:solidFill>
              <a:latin typeface="Blackmoor LET Plain" charset="0"/>
              <a:ea typeface="Blackmoor LET Plain" charset="0"/>
              <a:cs typeface="Blackmoor LET Plai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558413" y="3149276"/>
                <a:ext cx="9075174" cy="3266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𝑓𝑖𝑛𝑑</m:t>
                    </m:r>
                    <m:r>
                      <a:rPr lang="en-GB" b="0" i="1" smtClean="0">
                        <a:latin typeface="Cambria Math" charset="0"/>
                      </a:rPr>
                      <m:t> </m:t>
                    </m:r>
                    <m:r>
                      <a:rPr lang="en-GB" b="0" i="1" smtClean="0">
                        <a:latin typeface="Cambria Math" charset="0"/>
                      </a:rPr>
                      <m:t>𝑚𝑖𝑛𝑖𝑚𝑢𝑚</m:t>
                    </m:r>
                    <m:r>
                      <a:rPr lang="en-GB" b="0" i="1" smtClean="0">
                        <a:latin typeface="Cambria Math" charset="0"/>
                      </a:rPr>
                      <m:t> </m:t>
                    </m:r>
                    <m:r>
                      <a:rPr lang="en-GB" b="0" i="1" smtClean="0">
                        <a:latin typeface="Cambria Math" charset="0"/>
                      </a:rPr>
                      <m:t>𝑄</m:t>
                    </m:r>
                    <m:d>
                      <m:dPr>
                        <m:ctrlPr>
                          <a:rPr lang="en-GB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charset="0"/>
                          </a:rPr>
                          <m:t>𝑏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0,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𝑏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GB" b="0" i="1" smtClean="0">
                        <a:latin typeface="Cambria Math" charset="0"/>
                      </a:rPr>
                      <m:t>, </m:t>
                    </m:r>
                    <m:r>
                      <a:rPr lang="en-GB" b="0" i="1" smtClean="0">
                        <a:latin typeface="Cambria Math" charset="0"/>
                      </a:rPr>
                      <m:t>𝑓𝑜𝑟</m:t>
                    </m:r>
                    <m:r>
                      <a:rPr lang="en-GB" b="0" i="1" smtClean="0">
                        <a:latin typeface="Cambria Math" charset="0"/>
                      </a:rPr>
                      <m:t> </m:t>
                    </m:r>
                    <m:r>
                      <a:rPr lang="en-GB" b="0" i="1" smtClean="0">
                        <a:latin typeface="Cambria Math" charset="0"/>
                      </a:rPr>
                      <m:t>𝑄</m:t>
                    </m:r>
                    <m:d>
                      <m:dPr>
                        <m:ctrlPr>
                          <a:rPr lang="en-GB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charset="0"/>
                          </a:rPr>
                          <m:t>𝑏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0,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𝑏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GB" b="0" i="1" smtClean="0">
                        <a:latin typeface="Cambria Math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is-IS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i="1">
                            <a:latin typeface="Cambria Math" charset="0"/>
                          </a:rPr>
                          <m:t>𝑖</m:t>
                        </m:r>
                        <m:r>
                          <a:rPr lang="en-GB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GB" i="1">
                            <a:latin typeface="Cambria Math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GB" i="1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GB" i="1">
                                <a:latin typeface="Cambria Math" charset="0"/>
                              </a:rPr>
                              <m:t>2</m:t>
                            </m:r>
                            <m:r>
                              <a:rPr lang="en-GB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bSup>
                        <m:r>
                          <a:rPr lang="en-GB" b="0" i="1" smtClean="0">
                            <a:latin typeface="Cambria Math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is-I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GB" i="1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GB" i="1">
                                <a:latin typeface="Cambria Math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i="1">
                                        <a:latin typeface="Cambria Math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GB" i="1">
                                        <a:latin typeface="Cambria Math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GB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GB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/>
                                </m:sSubSup>
                                <m:r>
                                  <a:rPr lang="en-GB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413" y="3149276"/>
                <a:ext cx="9075174" cy="326693"/>
              </a:xfrm>
              <a:prstGeom prst="rect">
                <a:avLst/>
              </a:prstGeom>
              <a:blipFill rotWithShape="0">
                <a:blip r:embed="rId3"/>
                <a:stretch>
                  <a:fillRect l="-1210" t="-139623" b="-224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12396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Sums of Squares to assess goodness of fit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85761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Find b</a:t>
                </a:r>
                <a:r>
                  <a:rPr lang="en-US" baseline="-25000" dirty="0" smtClean="0"/>
                  <a:t>0</a:t>
                </a:r>
                <a:r>
                  <a:rPr lang="en-US" dirty="0" smtClean="0"/>
                  <a:t> and b</a:t>
                </a:r>
                <a:r>
                  <a:rPr lang="en-US" baseline="-25000" dirty="0" smtClean="0"/>
                  <a:t>1</a:t>
                </a:r>
                <a:r>
                  <a:rPr lang="en-US" dirty="0" smtClean="0"/>
                  <a:t> of a line that is positioned so that it minimizes the sum of the squared residuals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for the data </a:t>
                </a:r>
                <a:r>
                  <a:rPr lang="en-US" dirty="0" err="1" smtClean="0"/>
                  <a:t>y</a:t>
                </a:r>
                <a:r>
                  <a:rPr lang="en-US" baseline="-25000" dirty="0" err="1" smtClean="0"/>
                  <a:t>i</a:t>
                </a:r>
                <a:r>
                  <a:rPr lang="en-US" dirty="0" smtClean="0"/>
                  <a:t> and x</a:t>
                </a:r>
                <a:r>
                  <a:rPr lang="en-US" baseline="-25000" dirty="0" smtClean="0"/>
                  <a:t>i</a:t>
                </a:r>
                <a:endParaRPr lang="en-US" baseline="-25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857614"/>
              </a:xfrm>
              <a:blipFill rotWithShape="0">
                <a:blip r:embed="rId2"/>
                <a:stretch>
                  <a:fillRect l="-1043" t="-15603" r="-870" b="-1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3908086"/>
            <a:ext cx="10515600" cy="857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Solve for b</a:t>
            </a:r>
            <a:r>
              <a:rPr lang="en-US" baseline="-25000" dirty="0" smtClean="0"/>
              <a:t>1</a:t>
            </a:r>
            <a:r>
              <a:rPr lang="en-US" dirty="0" smtClean="0"/>
              <a:t>, and b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p:sp>
        <p:nvSpPr>
          <p:cNvPr id="8" name="TextBox 7"/>
          <p:cNvSpPr txBox="1"/>
          <p:nvPr/>
        </p:nvSpPr>
        <p:spPr>
          <a:xfrm rot="1098465">
            <a:off x="3082412" y="3808779"/>
            <a:ext cx="73299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  <a:latin typeface="Blackmoor LET Plain" charset="0"/>
                <a:ea typeface="Blackmoor LET Plain" charset="0"/>
                <a:cs typeface="Blackmoor LET Plain" charset="0"/>
              </a:rPr>
              <a:t>ALGEBRA</a:t>
            </a:r>
            <a:endParaRPr lang="en-US" sz="6000" dirty="0">
              <a:solidFill>
                <a:srgbClr val="FF0000"/>
              </a:solidFill>
              <a:latin typeface="Blackmoor LET Plain" charset="0"/>
              <a:ea typeface="Blackmoor LET Plain" charset="0"/>
              <a:cs typeface="Blackmoor LET Plai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58413" y="3149276"/>
                <a:ext cx="9075174" cy="3266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𝑓𝑖𝑛𝑑</m:t>
                    </m:r>
                    <m:r>
                      <a:rPr lang="en-GB" b="0" i="1" smtClean="0">
                        <a:latin typeface="Cambria Math" charset="0"/>
                      </a:rPr>
                      <m:t> </m:t>
                    </m:r>
                    <m:r>
                      <a:rPr lang="en-GB" b="0" i="1" smtClean="0">
                        <a:latin typeface="Cambria Math" charset="0"/>
                      </a:rPr>
                      <m:t>𝑚𝑖𝑛𝑖𝑚𝑢𝑚</m:t>
                    </m:r>
                    <m:r>
                      <a:rPr lang="en-GB" b="0" i="1" smtClean="0">
                        <a:latin typeface="Cambria Math" charset="0"/>
                      </a:rPr>
                      <m:t> </m:t>
                    </m:r>
                    <m:r>
                      <a:rPr lang="en-GB" b="0" i="1" smtClean="0">
                        <a:latin typeface="Cambria Math" charset="0"/>
                      </a:rPr>
                      <m:t>𝑄</m:t>
                    </m:r>
                    <m:d>
                      <m:dPr>
                        <m:ctrlPr>
                          <a:rPr lang="en-GB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charset="0"/>
                          </a:rPr>
                          <m:t>𝑏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0,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𝑏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GB" b="0" i="1" smtClean="0">
                        <a:latin typeface="Cambria Math" charset="0"/>
                      </a:rPr>
                      <m:t>, </m:t>
                    </m:r>
                    <m:r>
                      <a:rPr lang="en-GB" b="0" i="1" smtClean="0">
                        <a:latin typeface="Cambria Math" charset="0"/>
                      </a:rPr>
                      <m:t>𝑓𝑜𝑟</m:t>
                    </m:r>
                    <m:r>
                      <a:rPr lang="en-GB" b="0" i="1" smtClean="0">
                        <a:latin typeface="Cambria Math" charset="0"/>
                      </a:rPr>
                      <m:t> </m:t>
                    </m:r>
                    <m:r>
                      <a:rPr lang="en-GB" b="0" i="1" smtClean="0">
                        <a:latin typeface="Cambria Math" charset="0"/>
                      </a:rPr>
                      <m:t>𝑄</m:t>
                    </m:r>
                    <m:d>
                      <m:dPr>
                        <m:ctrlPr>
                          <a:rPr lang="en-GB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charset="0"/>
                          </a:rPr>
                          <m:t>𝑏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0,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𝑏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GB" b="0" i="1" smtClean="0">
                        <a:latin typeface="Cambria Math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is-IS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i="1">
                            <a:latin typeface="Cambria Math" charset="0"/>
                          </a:rPr>
                          <m:t>𝑖</m:t>
                        </m:r>
                        <m:r>
                          <a:rPr lang="en-GB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GB" i="1">
                            <a:latin typeface="Cambria Math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GB" i="1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GB" i="1">
                                <a:latin typeface="Cambria Math" charset="0"/>
                              </a:rPr>
                              <m:t>2</m:t>
                            </m:r>
                            <m:r>
                              <a:rPr lang="en-GB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bSup>
                        <m:r>
                          <a:rPr lang="en-GB" b="0" i="1" smtClean="0">
                            <a:latin typeface="Cambria Math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is-I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GB" i="1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GB" i="1">
                                <a:latin typeface="Cambria Math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i="1">
                                        <a:latin typeface="Cambria Math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GB" i="1">
                                        <a:latin typeface="Cambria Math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GB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GB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/>
                                </m:sSubSup>
                                <m:r>
                                  <a:rPr lang="en-GB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413" y="3149276"/>
                <a:ext cx="9075174" cy="326693"/>
              </a:xfrm>
              <a:prstGeom prst="rect">
                <a:avLst/>
              </a:prstGeom>
              <a:blipFill rotWithShape="0">
                <a:blip r:embed="rId3"/>
                <a:stretch>
                  <a:fillRect l="-1210" t="-139623" b="-224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24630" y="5219342"/>
                <a:ext cx="20365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smtClean="0">
                          <a:latin typeface="Cambria Math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GB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GB" sz="2400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630" y="5219342"/>
                <a:ext cx="2036556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40984" r="-15868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24630" y="4581034"/>
                <a:ext cx="20365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GB" sz="24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630" y="4581034"/>
                <a:ext cx="2036556" cy="369332"/>
              </a:xfrm>
              <a:prstGeom prst="rect">
                <a:avLst/>
              </a:prstGeom>
              <a:blipFill rotWithShape="0">
                <a:blip r:embed="rId5"/>
                <a:stretch>
                  <a:fillRect r="-14371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13557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Sums of Squares to assess goodness of fit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85761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Find b</a:t>
                </a:r>
                <a:r>
                  <a:rPr lang="en-US" baseline="-25000" dirty="0" smtClean="0"/>
                  <a:t>0</a:t>
                </a:r>
                <a:r>
                  <a:rPr lang="en-US" dirty="0" smtClean="0"/>
                  <a:t> and b</a:t>
                </a:r>
                <a:r>
                  <a:rPr lang="en-US" baseline="-25000" dirty="0" smtClean="0"/>
                  <a:t>1</a:t>
                </a:r>
                <a:r>
                  <a:rPr lang="en-US" dirty="0" smtClean="0"/>
                  <a:t> of a line that is positioned so that it minimizes the sum of the squared residuals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for the data </a:t>
                </a:r>
                <a:r>
                  <a:rPr lang="en-US" dirty="0" err="1" smtClean="0"/>
                  <a:t>y</a:t>
                </a:r>
                <a:r>
                  <a:rPr lang="en-US" baseline="-25000" dirty="0" err="1" smtClean="0"/>
                  <a:t>i</a:t>
                </a:r>
                <a:r>
                  <a:rPr lang="en-US" dirty="0" smtClean="0"/>
                  <a:t> and x</a:t>
                </a:r>
                <a:r>
                  <a:rPr lang="en-US" baseline="-25000" dirty="0" smtClean="0"/>
                  <a:t>i</a:t>
                </a:r>
                <a:endParaRPr lang="en-US" baseline="-25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857614"/>
              </a:xfrm>
              <a:blipFill rotWithShape="0">
                <a:blip r:embed="rId2"/>
                <a:stretch>
                  <a:fillRect l="-1043" t="-15603" r="-870" b="-1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3908086"/>
            <a:ext cx="10515600" cy="857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Solve for b</a:t>
            </a:r>
            <a:r>
              <a:rPr lang="en-US" baseline="-25000" dirty="0" smtClean="0"/>
              <a:t>1</a:t>
            </a:r>
            <a:r>
              <a:rPr lang="en-US" dirty="0" smtClean="0"/>
              <a:t>, and b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p:sp>
        <p:nvSpPr>
          <p:cNvPr id="8" name="TextBox 7"/>
          <p:cNvSpPr txBox="1"/>
          <p:nvPr/>
        </p:nvSpPr>
        <p:spPr>
          <a:xfrm rot="1098465">
            <a:off x="3082412" y="3808779"/>
            <a:ext cx="73299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  <a:latin typeface="Blackmoor LET Plain" charset="0"/>
                <a:ea typeface="Blackmoor LET Plain" charset="0"/>
                <a:cs typeface="Blackmoor LET Plain" charset="0"/>
              </a:rPr>
              <a:t>ALGEBRA</a:t>
            </a:r>
            <a:endParaRPr lang="en-US" sz="6000" dirty="0">
              <a:solidFill>
                <a:srgbClr val="FF0000"/>
              </a:solidFill>
              <a:latin typeface="Blackmoor LET Plain" charset="0"/>
              <a:ea typeface="Blackmoor LET Plain" charset="0"/>
              <a:cs typeface="Blackmoor LET Plai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58413" y="3149276"/>
                <a:ext cx="9075174" cy="3266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𝑓𝑖𝑛𝑑</m:t>
                    </m:r>
                    <m:r>
                      <a:rPr lang="en-GB" b="0" i="1" smtClean="0">
                        <a:latin typeface="Cambria Math" charset="0"/>
                      </a:rPr>
                      <m:t> </m:t>
                    </m:r>
                    <m:r>
                      <a:rPr lang="en-GB" b="0" i="1" smtClean="0">
                        <a:latin typeface="Cambria Math" charset="0"/>
                      </a:rPr>
                      <m:t>𝑚𝑖𝑛𝑖𝑚𝑢𝑚</m:t>
                    </m:r>
                    <m:r>
                      <a:rPr lang="en-GB" b="0" i="1" smtClean="0">
                        <a:latin typeface="Cambria Math" charset="0"/>
                      </a:rPr>
                      <m:t> </m:t>
                    </m:r>
                    <m:r>
                      <a:rPr lang="en-GB" b="0" i="1" smtClean="0">
                        <a:latin typeface="Cambria Math" charset="0"/>
                      </a:rPr>
                      <m:t>𝑄</m:t>
                    </m:r>
                    <m:d>
                      <m:dPr>
                        <m:ctrlPr>
                          <a:rPr lang="en-GB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charset="0"/>
                          </a:rPr>
                          <m:t>𝑏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0,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𝑏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GB" b="0" i="1" smtClean="0">
                        <a:latin typeface="Cambria Math" charset="0"/>
                      </a:rPr>
                      <m:t>, </m:t>
                    </m:r>
                    <m:r>
                      <a:rPr lang="en-GB" b="0" i="1" smtClean="0">
                        <a:latin typeface="Cambria Math" charset="0"/>
                      </a:rPr>
                      <m:t>𝑓𝑜𝑟</m:t>
                    </m:r>
                    <m:r>
                      <a:rPr lang="en-GB" b="0" i="1" smtClean="0">
                        <a:latin typeface="Cambria Math" charset="0"/>
                      </a:rPr>
                      <m:t> </m:t>
                    </m:r>
                    <m:r>
                      <a:rPr lang="en-GB" b="0" i="1" smtClean="0">
                        <a:latin typeface="Cambria Math" charset="0"/>
                      </a:rPr>
                      <m:t>𝑄</m:t>
                    </m:r>
                    <m:d>
                      <m:dPr>
                        <m:ctrlPr>
                          <a:rPr lang="en-GB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charset="0"/>
                          </a:rPr>
                          <m:t>𝑏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0,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𝑏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GB" b="0" i="1" smtClean="0">
                        <a:latin typeface="Cambria Math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is-IS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i="1">
                            <a:latin typeface="Cambria Math" charset="0"/>
                          </a:rPr>
                          <m:t>𝑖</m:t>
                        </m:r>
                        <m:r>
                          <a:rPr lang="en-GB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GB" i="1">
                            <a:latin typeface="Cambria Math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GB" i="1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GB" i="1">
                                <a:latin typeface="Cambria Math" charset="0"/>
                              </a:rPr>
                              <m:t>2</m:t>
                            </m:r>
                            <m:r>
                              <a:rPr lang="en-GB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bSup>
                        <m:r>
                          <a:rPr lang="en-GB" b="0" i="1" smtClean="0">
                            <a:latin typeface="Cambria Math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is-I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GB" i="1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GB" i="1">
                                <a:latin typeface="Cambria Math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i="1">
                                        <a:latin typeface="Cambria Math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GB" i="1">
                                        <a:latin typeface="Cambria Math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GB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GB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/>
                                </m:sSubSup>
                                <m:r>
                                  <a:rPr lang="en-GB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413" y="3149276"/>
                <a:ext cx="9075174" cy="326693"/>
              </a:xfrm>
              <a:prstGeom prst="rect">
                <a:avLst/>
              </a:prstGeom>
              <a:blipFill rotWithShape="0">
                <a:blip r:embed="rId3"/>
                <a:stretch>
                  <a:fillRect l="-1210" t="-139623" b="-224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686260" y="4765700"/>
                <a:ext cx="3261342" cy="12334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bg-BG" sz="2400" b="0" i="1" smtClean="0">
                                  <a:latin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bg-BG" sz="24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bg-BG" sz="2400" b="0" i="1" smtClean="0">
                                      <a:latin typeface="Cambria Math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b="0" i="1" smtClean="0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sz="2400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nary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bg-BG" sz="2400" b="0" i="1" smtClean="0">
                                  <a:latin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GB" sz="2400" b="0" i="1" smtClean="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bg-BG" sz="24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bg-BG" sz="24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atin typeface="Cambria Math" charset="0"/>
                                    </a:rPr>
                                    <m:t>(</m:t>
                                  </m:r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GB" sz="2400" i="1"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GB" sz="2400" i="1"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260" y="4765700"/>
                <a:ext cx="3261342" cy="123347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24630" y="5219342"/>
                <a:ext cx="20365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smtClean="0">
                          <a:latin typeface="Cambria Math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GB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GB" sz="2400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630" y="5219342"/>
                <a:ext cx="2036556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140984" r="-15868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48363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Sums of Squares to assess goodness of fit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85761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Find b</a:t>
                </a:r>
                <a:r>
                  <a:rPr lang="en-US" baseline="-25000" dirty="0" smtClean="0"/>
                  <a:t>0</a:t>
                </a:r>
                <a:r>
                  <a:rPr lang="en-US" dirty="0" smtClean="0"/>
                  <a:t> and b</a:t>
                </a:r>
                <a:r>
                  <a:rPr lang="en-US" baseline="-25000" dirty="0" smtClean="0"/>
                  <a:t>1</a:t>
                </a:r>
                <a:r>
                  <a:rPr lang="en-US" dirty="0" smtClean="0"/>
                  <a:t> of a line that is positioned so that it minimizes the sum of the squared residuals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for the data </a:t>
                </a:r>
                <a:r>
                  <a:rPr lang="en-US" dirty="0" err="1" smtClean="0"/>
                  <a:t>y</a:t>
                </a:r>
                <a:r>
                  <a:rPr lang="en-US" baseline="-25000" dirty="0" err="1" smtClean="0"/>
                  <a:t>i</a:t>
                </a:r>
                <a:r>
                  <a:rPr lang="en-US" dirty="0" smtClean="0"/>
                  <a:t> and x</a:t>
                </a:r>
                <a:r>
                  <a:rPr lang="en-US" baseline="-25000" dirty="0" smtClean="0"/>
                  <a:t>i</a:t>
                </a:r>
                <a:endParaRPr lang="en-US" baseline="-25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857614"/>
              </a:xfrm>
              <a:blipFill rotWithShape="0">
                <a:blip r:embed="rId2"/>
                <a:stretch>
                  <a:fillRect l="-1043" t="-15603" r="-870" b="-1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3908086"/>
            <a:ext cx="10515600" cy="857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Solve for b</a:t>
            </a:r>
            <a:r>
              <a:rPr lang="en-US" baseline="-25000" dirty="0" smtClean="0"/>
              <a:t>1</a:t>
            </a:r>
            <a:r>
              <a:rPr lang="en-US" dirty="0" smtClean="0"/>
              <a:t>, and b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p:sp>
        <p:nvSpPr>
          <p:cNvPr id="8" name="TextBox 7"/>
          <p:cNvSpPr txBox="1"/>
          <p:nvPr/>
        </p:nvSpPr>
        <p:spPr>
          <a:xfrm rot="1098465">
            <a:off x="3082412" y="3808779"/>
            <a:ext cx="73299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  <a:latin typeface="Blackmoor LET Plain" charset="0"/>
                <a:ea typeface="Blackmoor LET Plain" charset="0"/>
                <a:cs typeface="Blackmoor LET Plain" charset="0"/>
              </a:rPr>
              <a:t>ALGEBRA</a:t>
            </a:r>
            <a:endParaRPr lang="en-US" sz="6000" dirty="0">
              <a:solidFill>
                <a:srgbClr val="FF0000"/>
              </a:solidFill>
              <a:latin typeface="Blackmoor LET Plain" charset="0"/>
              <a:ea typeface="Blackmoor LET Plain" charset="0"/>
              <a:cs typeface="Blackmoor LET Plai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58413" y="3149276"/>
                <a:ext cx="9075174" cy="3266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𝑓𝑖𝑛𝑑</m:t>
                    </m:r>
                    <m:r>
                      <a:rPr lang="en-GB" b="0" i="1" smtClean="0">
                        <a:latin typeface="Cambria Math" charset="0"/>
                      </a:rPr>
                      <m:t> </m:t>
                    </m:r>
                    <m:r>
                      <a:rPr lang="en-GB" b="0" i="1" smtClean="0">
                        <a:latin typeface="Cambria Math" charset="0"/>
                      </a:rPr>
                      <m:t>𝑚𝑖𝑛𝑖𝑚𝑢𝑚</m:t>
                    </m:r>
                    <m:r>
                      <a:rPr lang="en-GB" b="0" i="1" smtClean="0">
                        <a:latin typeface="Cambria Math" charset="0"/>
                      </a:rPr>
                      <m:t> </m:t>
                    </m:r>
                    <m:r>
                      <a:rPr lang="en-GB" b="0" i="1" smtClean="0">
                        <a:latin typeface="Cambria Math" charset="0"/>
                      </a:rPr>
                      <m:t>𝑄</m:t>
                    </m:r>
                    <m:d>
                      <m:dPr>
                        <m:ctrlPr>
                          <a:rPr lang="en-GB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charset="0"/>
                          </a:rPr>
                          <m:t>𝑏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0,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𝑏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GB" b="0" i="1" smtClean="0">
                        <a:latin typeface="Cambria Math" charset="0"/>
                      </a:rPr>
                      <m:t>, </m:t>
                    </m:r>
                    <m:r>
                      <a:rPr lang="en-GB" b="0" i="1" smtClean="0">
                        <a:latin typeface="Cambria Math" charset="0"/>
                      </a:rPr>
                      <m:t>𝑓𝑜𝑟</m:t>
                    </m:r>
                    <m:r>
                      <a:rPr lang="en-GB" b="0" i="1" smtClean="0">
                        <a:latin typeface="Cambria Math" charset="0"/>
                      </a:rPr>
                      <m:t> </m:t>
                    </m:r>
                    <m:r>
                      <a:rPr lang="en-GB" b="0" i="1" smtClean="0">
                        <a:latin typeface="Cambria Math" charset="0"/>
                      </a:rPr>
                      <m:t>𝑄</m:t>
                    </m:r>
                    <m:d>
                      <m:dPr>
                        <m:ctrlPr>
                          <a:rPr lang="en-GB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charset="0"/>
                          </a:rPr>
                          <m:t>𝑏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0,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𝑏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GB" b="0" i="1" smtClean="0">
                        <a:latin typeface="Cambria Math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is-IS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i="1">
                            <a:latin typeface="Cambria Math" charset="0"/>
                          </a:rPr>
                          <m:t>𝑖</m:t>
                        </m:r>
                        <m:r>
                          <a:rPr lang="en-GB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GB" i="1">
                            <a:latin typeface="Cambria Math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GB" i="1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GB" i="1">
                                <a:latin typeface="Cambria Math" charset="0"/>
                              </a:rPr>
                              <m:t>2</m:t>
                            </m:r>
                            <m:r>
                              <a:rPr lang="en-GB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bSup>
                        <m:r>
                          <a:rPr lang="en-GB" b="0" i="1" smtClean="0">
                            <a:latin typeface="Cambria Math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is-I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GB" i="1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GB" i="1">
                                <a:latin typeface="Cambria Math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i="1">
                                        <a:latin typeface="Cambria Math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GB" i="1">
                                        <a:latin typeface="Cambria Math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GB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GB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/>
                                </m:sSubSup>
                                <m:r>
                                  <a:rPr lang="en-GB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413" y="3149276"/>
                <a:ext cx="9075174" cy="326693"/>
              </a:xfrm>
              <a:prstGeom prst="rect">
                <a:avLst/>
              </a:prstGeom>
              <a:blipFill rotWithShape="0">
                <a:blip r:embed="rId3"/>
                <a:stretch>
                  <a:fillRect l="-1210" t="-139623" b="-224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686260" y="4765700"/>
                <a:ext cx="3261342" cy="12334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bg-BG" sz="2400" b="0" i="1" smtClean="0">
                                  <a:latin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bg-BG" sz="24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bg-BG" sz="2400" b="0" i="1" smtClean="0">
                                      <a:latin typeface="Cambria Math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b="0" i="1" smtClean="0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sz="2400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nary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bg-BG" sz="2400" b="0" i="1" smtClean="0">
                                  <a:latin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GB" sz="2400" b="0" i="1" smtClean="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bg-BG" sz="24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bg-BG" sz="24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atin typeface="Cambria Math" charset="0"/>
                                    </a:rPr>
                                    <m:t>(</m:t>
                                  </m:r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GB" sz="2400" i="1"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GB" sz="2400" i="1"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260" y="4765700"/>
                <a:ext cx="3261342" cy="123347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24630" y="5219342"/>
                <a:ext cx="20365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smtClean="0">
                          <a:latin typeface="Cambria Math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GB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GB" sz="2400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630" y="5219342"/>
                <a:ext cx="2036556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140984" r="-15868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671210" y="4967959"/>
                <a:ext cx="1652760" cy="7797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charset="0"/>
                            </a:rPr>
                            <m:t>𝐶𝑜𝑣</m:t>
                          </m:r>
                          <m:r>
                            <a:rPr lang="en-GB" sz="2400" b="0" i="1" smtClean="0">
                              <a:latin typeface="Cambria Math" charset="0"/>
                            </a:rPr>
                            <m:t> [</m:t>
                          </m:r>
                          <m:r>
                            <a:rPr lang="en-GB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GB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GB" sz="2400" b="0" i="1" smtClean="0">
                              <a:latin typeface="Cambria Math" charset="0"/>
                            </a:rPr>
                            <m:t>]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1210" y="4967959"/>
                <a:ext cx="1652760" cy="7797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0519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Fitting models to data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98" y="1690688"/>
            <a:ext cx="5905500" cy="4191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756" y="1626450"/>
            <a:ext cx="5759303" cy="43194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18398" y="3370521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solidFill>
                  <a:srgbClr val="FF0000"/>
                </a:solidFill>
              </a:rPr>
              <a:t>?</a:t>
            </a:r>
            <a:endParaRPr lang="en-US" sz="6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901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Sums of Squares to assess goodness of fit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85761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Find b</a:t>
                </a:r>
                <a:r>
                  <a:rPr lang="en-US" baseline="-25000" dirty="0" smtClean="0"/>
                  <a:t>0</a:t>
                </a:r>
                <a:r>
                  <a:rPr lang="en-US" dirty="0" smtClean="0"/>
                  <a:t> and b</a:t>
                </a:r>
                <a:r>
                  <a:rPr lang="en-US" baseline="-25000" dirty="0" smtClean="0"/>
                  <a:t>1</a:t>
                </a:r>
                <a:r>
                  <a:rPr lang="en-US" dirty="0" smtClean="0"/>
                  <a:t> of a line that is positioned so that it minimizes the sum of the squared residuals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for the data </a:t>
                </a:r>
                <a:r>
                  <a:rPr lang="en-US" dirty="0" err="1" smtClean="0"/>
                  <a:t>y</a:t>
                </a:r>
                <a:r>
                  <a:rPr lang="en-US" baseline="-25000" dirty="0" err="1" smtClean="0"/>
                  <a:t>i</a:t>
                </a:r>
                <a:r>
                  <a:rPr lang="en-US" dirty="0" smtClean="0"/>
                  <a:t> and x</a:t>
                </a:r>
                <a:r>
                  <a:rPr lang="en-US" baseline="-25000" dirty="0" smtClean="0"/>
                  <a:t>i</a:t>
                </a:r>
                <a:endParaRPr lang="en-US" baseline="-25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857614"/>
              </a:xfrm>
              <a:blipFill rotWithShape="0">
                <a:blip r:embed="rId2"/>
                <a:stretch>
                  <a:fillRect l="-1043" t="-15603" r="-870" b="-1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3908086"/>
            <a:ext cx="10515600" cy="857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Solve for b</a:t>
            </a:r>
            <a:r>
              <a:rPr lang="en-US" baseline="-25000" dirty="0" smtClean="0"/>
              <a:t>1</a:t>
            </a:r>
            <a:r>
              <a:rPr lang="en-US" dirty="0" smtClean="0"/>
              <a:t>, and b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p:sp>
        <p:nvSpPr>
          <p:cNvPr id="8" name="TextBox 7"/>
          <p:cNvSpPr txBox="1"/>
          <p:nvPr/>
        </p:nvSpPr>
        <p:spPr>
          <a:xfrm rot="1098465">
            <a:off x="3082412" y="3808779"/>
            <a:ext cx="73299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  <a:latin typeface="Blackmoor LET Plain" charset="0"/>
                <a:ea typeface="Blackmoor LET Plain" charset="0"/>
                <a:cs typeface="Blackmoor LET Plain" charset="0"/>
              </a:rPr>
              <a:t>ALGEBRA</a:t>
            </a:r>
            <a:endParaRPr lang="en-US" sz="6000" dirty="0">
              <a:solidFill>
                <a:srgbClr val="FF0000"/>
              </a:solidFill>
              <a:latin typeface="Blackmoor LET Plain" charset="0"/>
              <a:ea typeface="Blackmoor LET Plain" charset="0"/>
              <a:cs typeface="Blackmoor LET Plai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58413" y="3149276"/>
                <a:ext cx="9075174" cy="3266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𝑓𝑖𝑛𝑑</m:t>
                    </m:r>
                    <m:r>
                      <a:rPr lang="en-GB" b="0" i="1" smtClean="0">
                        <a:latin typeface="Cambria Math" charset="0"/>
                      </a:rPr>
                      <m:t> </m:t>
                    </m:r>
                    <m:r>
                      <a:rPr lang="en-GB" b="0" i="1" smtClean="0">
                        <a:latin typeface="Cambria Math" charset="0"/>
                      </a:rPr>
                      <m:t>𝑚𝑖𝑛𝑖𝑚𝑢𝑚</m:t>
                    </m:r>
                    <m:r>
                      <a:rPr lang="en-GB" b="0" i="1" smtClean="0">
                        <a:latin typeface="Cambria Math" charset="0"/>
                      </a:rPr>
                      <m:t> </m:t>
                    </m:r>
                    <m:r>
                      <a:rPr lang="en-GB" b="0" i="1" smtClean="0">
                        <a:latin typeface="Cambria Math" charset="0"/>
                      </a:rPr>
                      <m:t>𝑄</m:t>
                    </m:r>
                    <m:d>
                      <m:dPr>
                        <m:ctrlPr>
                          <a:rPr lang="en-GB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charset="0"/>
                          </a:rPr>
                          <m:t>𝑏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0,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𝑏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GB" b="0" i="1" smtClean="0">
                        <a:latin typeface="Cambria Math" charset="0"/>
                      </a:rPr>
                      <m:t>, </m:t>
                    </m:r>
                    <m:r>
                      <a:rPr lang="en-GB" b="0" i="1" smtClean="0">
                        <a:latin typeface="Cambria Math" charset="0"/>
                      </a:rPr>
                      <m:t>𝑓𝑜𝑟</m:t>
                    </m:r>
                    <m:r>
                      <a:rPr lang="en-GB" b="0" i="1" smtClean="0">
                        <a:latin typeface="Cambria Math" charset="0"/>
                      </a:rPr>
                      <m:t> </m:t>
                    </m:r>
                    <m:r>
                      <a:rPr lang="en-GB" b="0" i="1" smtClean="0">
                        <a:latin typeface="Cambria Math" charset="0"/>
                      </a:rPr>
                      <m:t>𝑄</m:t>
                    </m:r>
                    <m:d>
                      <m:dPr>
                        <m:ctrlPr>
                          <a:rPr lang="en-GB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charset="0"/>
                          </a:rPr>
                          <m:t>𝑏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0,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𝑏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GB" b="0" i="1" smtClean="0">
                        <a:latin typeface="Cambria Math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is-IS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i="1">
                            <a:latin typeface="Cambria Math" charset="0"/>
                          </a:rPr>
                          <m:t>𝑖</m:t>
                        </m:r>
                        <m:r>
                          <a:rPr lang="en-GB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GB" i="1">
                            <a:latin typeface="Cambria Math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GB" i="1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GB" i="1">
                                <a:latin typeface="Cambria Math" charset="0"/>
                              </a:rPr>
                              <m:t>2</m:t>
                            </m:r>
                            <m:r>
                              <a:rPr lang="en-GB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bSup>
                        <m:r>
                          <a:rPr lang="en-GB" b="0" i="1" smtClean="0">
                            <a:latin typeface="Cambria Math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is-I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GB" i="1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GB" i="1">
                                <a:latin typeface="Cambria Math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i="1">
                                        <a:latin typeface="Cambria Math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GB" i="1">
                                        <a:latin typeface="Cambria Math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GB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GB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/>
                                </m:sSubSup>
                                <m:r>
                                  <a:rPr lang="en-GB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413" y="3149276"/>
                <a:ext cx="9075174" cy="326693"/>
              </a:xfrm>
              <a:prstGeom prst="rect">
                <a:avLst/>
              </a:prstGeom>
              <a:blipFill rotWithShape="0">
                <a:blip r:embed="rId3"/>
                <a:stretch>
                  <a:fillRect l="-1210" t="-139623" b="-224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686260" y="4765700"/>
                <a:ext cx="3261342" cy="12334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bg-BG" sz="2400" b="0" i="1" smtClean="0">
                                  <a:latin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bg-BG" sz="24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bg-BG" sz="2400" b="0" i="1" smtClean="0">
                                      <a:latin typeface="Cambria Math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b="0" i="1" smtClean="0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sz="2400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nary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bg-BG" sz="2400" b="0" i="1" smtClean="0">
                                  <a:latin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GB" sz="2400" b="0" i="1" smtClean="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bg-BG" sz="24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bg-BG" sz="24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atin typeface="Cambria Math" charset="0"/>
                                    </a:rPr>
                                    <m:t>(</m:t>
                                  </m:r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GB" sz="2400" i="1"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GB" sz="2400" i="1"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260" y="4765700"/>
                <a:ext cx="3261342" cy="123347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24630" y="5219342"/>
                <a:ext cx="20365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smtClean="0">
                          <a:latin typeface="Cambria Math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GB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GB" sz="2400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630" y="5219342"/>
                <a:ext cx="2036556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140984" r="-15868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671210" y="4967959"/>
                <a:ext cx="3038332" cy="1429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4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sz="4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𝐶𝑜𝑣</m:t>
                          </m:r>
                          <m:r>
                            <a:rPr lang="en-GB" sz="4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 [</m:t>
                          </m:r>
                          <m:r>
                            <a:rPr lang="en-GB" sz="4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𝑥</m:t>
                          </m:r>
                          <m:r>
                            <a:rPr lang="en-GB" sz="4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GB" sz="4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lang="en-GB" sz="4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]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44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44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sz="44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1210" y="4967959"/>
                <a:ext cx="3038332" cy="142936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8318090" y="4380271"/>
            <a:ext cx="2817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Covariance between x and 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8344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Sums of Squares to assess goodness of fit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85761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Find b</a:t>
                </a:r>
                <a:r>
                  <a:rPr lang="en-US" baseline="-25000" dirty="0" smtClean="0"/>
                  <a:t>0</a:t>
                </a:r>
                <a:r>
                  <a:rPr lang="en-US" dirty="0" smtClean="0"/>
                  <a:t> and b</a:t>
                </a:r>
                <a:r>
                  <a:rPr lang="en-US" baseline="-25000" dirty="0" smtClean="0"/>
                  <a:t>1</a:t>
                </a:r>
                <a:r>
                  <a:rPr lang="en-US" dirty="0" smtClean="0"/>
                  <a:t> of a line that is positioned so that it minimizes the sum of the squared residuals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for the data </a:t>
                </a:r>
                <a:r>
                  <a:rPr lang="en-US" dirty="0" err="1" smtClean="0"/>
                  <a:t>y</a:t>
                </a:r>
                <a:r>
                  <a:rPr lang="en-US" baseline="-25000" dirty="0" err="1" smtClean="0"/>
                  <a:t>i</a:t>
                </a:r>
                <a:r>
                  <a:rPr lang="en-US" dirty="0" smtClean="0"/>
                  <a:t> and x</a:t>
                </a:r>
                <a:r>
                  <a:rPr lang="en-US" baseline="-25000" dirty="0" smtClean="0"/>
                  <a:t>i</a:t>
                </a:r>
                <a:endParaRPr lang="en-US" baseline="-25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857614"/>
              </a:xfrm>
              <a:blipFill rotWithShape="0">
                <a:blip r:embed="rId2"/>
                <a:stretch>
                  <a:fillRect l="-1043" t="-15603" r="-870" b="-1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3908086"/>
            <a:ext cx="10515600" cy="857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Solve for b</a:t>
            </a:r>
            <a:r>
              <a:rPr lang="en-US" baseline="-25000" dirty="0" smtClean="0"/>
              <a:t>1</a:t>
            </a:r>
            <a:r>
              <a:rPr lang="en-US" dirty="0" smtClean="0"/>
              <a:t>, and b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p:sp>
        <p:nvSpPr>
          <p:cNvPr id="8" name="TextBox 7"/>
          <p:cNvSpPr txBox="1"/>
          <p:nvPr/>
        </p:nvSpPr>
        <p:spPr>
          <a:xfrm rot="1098465">
            <a:off x="3082412" y="3808779"/>
            <a:ext cx="73299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  <a:latin typeface="Blackmoor LET Plain" charset="0"/>
                <a:ea typeface="Blackmoor LET Plain" charset="0"/>
                <a:cs typeface="Blackmoor LET Plain" charset="0"/>
              </a:rPr>
              <a:t>ALGEBRA</a:t>
            </a:r>
            <a:endParaRPr lang="en-US" sz="6000" dirty="0">
              <a:solidFill>
                <a:srgbClr val="FF0000"/>
              </a:solidFill>
              <a:latin typeface="Blackmoor LET Plain" charset="0"/>
              <a:ea typeface="Blackmoor LET Plain" charset="0"/>
              <a:cs typeface="Blackmoor LET Plai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58413" y="3149276"/>
                <a:ext cx="9075174" cy="3266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𝑓𝑖𝑛𝑑</m:t>
                    </m:r>
                    <m:r>
                      <a:rPr lang="en-GB" b="0" i="1" smtClean="0">
                        <a:latin typeface="Cambria Math" charset="0"/>
                      </a:rPr>
                      <m:t> </m:t>
                    </m:r>
                    <m:r>
                      <a:rPr lang="en-GB" b="0" i="1" smtClean="0">
                        <a:latin typeface="Cambria Math" charset="0"/>
                      </a:rPr>
                      <m:t>𝑚𝑖𝑛𝑖𝑚𝑢𝑚</m:t>
                    </m:r>
                    <m:r>
                      <a:rPr lang="en-GB" b="0" i="1" smtClean="0">
                        <a:latin typeface="Cambria Math" charset="0"/>
                      </a:rPr>
                      <m:t> </m:t>
                    </m:r>
                    <m:r>
                      <a:rPr lang="en-GB" b="0" i="1" smtClean="0">
                        <a:latin typeface="Cambria Math" charset="0"/>
                      </a:rPr>
                      <m:t>𝑄</m:t>
                    </m:r>
                    <m:d>
                      <m:dPr>
                        <m:ctrlPr>
                          <a:rPr lang="en-GB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charset="0"/>
                          </a:rPr>
                          <m:t>𝑏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0,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𝑏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GB" b="0" i="1" smtClean="0">
                        <a:latin typeface="Cambria Math" charset="0"/>
                      </a:rPr>
                      <m:t>, </m:t>
                    </m:r>
                    <m:r>
                      <a:rPr lang="en-GB" b="0" i="1" smtClean="0">
                        <a:latin typeface="Cambria Math" charset="0"/>
                      </a:rPr>
                      <m:t>𝑓𝑜𝑟</m:t>
                    </m:r>
                    <m:r>
                      <a:rPr lang="en-GB" b="0" i="1" smtClean="0">
                        <a:latin typeface="Cambria Math" charset="0"/>
                      </a:rPr>
                      <m:t> </m:t>
                    </m:r>
                    <m:r>
                      <a:rPr lang="en-GB" b="0" i="1" smtClean="0">
                        <a:latin typeface="Cambria Math" charset="0"/>
                      </a:rPr>
                      <m:t>𝑄</m:t>
                    </m:r>
                    <m:d>
                      <m:dPr>
                        <m:ctrlPr>
                          <a:rPr lang="en-GB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charset="0"/>
                          </a:rPr>
                          <m:t>𝑏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0,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𝑏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GB" b="0" i="1" smtClean="0">
                        <a:latin typeface="Cambria Math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is-IS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i="1">
                            <a:latin typeface="Cambria Math" charset="0"/>
                          </a:rPr>
                          <m:t>𝑖</m:t>
                        </m:r>
                        <m:r>
                          <a:rPr lang="en-GB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GB" i="1">
                            <a:latin typeface="Cambria Math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GB" i="1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GB" i="1">
                                <a:latin typeface="Cambria Math" charset="0"/>
                              </a:rPr>
                              <m:t>2</m:t>
                            </m:r>
                            <m:r>
                              <a:rPr lang="en-GB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bSup>
                        <m:r>
                          <a:rPr lang="en-GB" b="0" i="1" smtClean="0">
                            <a:latin typeface="Cambria Math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is-I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GB" i="1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GB" i="1">
                                <a:latin typeface="Cambria Math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i="1">
                                        <a:latin typeface="Cambria Math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GB" i="1">
                                        <a:latin typeface="Cambria Math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GB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GB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/>
                                </m:sSubSup>
                                <m:r>
                                  <a:rPr lang="en-GB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413" y="3149276"/>
                <a:ext cx="9075174" cy="326693"/>
              </a:xfrm>
              <a:prstGeom prst="rect">
                <a:avLst/>
              </a:prstGeom>
              <a:blipFill rotWithShape="0">
                <a:blip r:embed="rId3"/>
                <a:stretch>
                  <a:fillRect l="-1210" t="-139623" b="-224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686260" y="4765700"/>
                <a:ext cx="3261342" cy="12334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bg-BG" sz="2400" b="0" i="1" smtClean="0">
                                  <a:latin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bg-BG" sz="24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bg-BG" sz="2400" b="0" i="1" smtClean="0">
                                      <a:latin typeface="Cambria Math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b="0" i="1" smtClean="0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sz="2400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nary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bg-BG" sz="2400" b="0" i="1" smtClean="0">
                                  <a:latin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GB" sz="2400" b="0" i="1" smtClean="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bg-BG" sz="24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bg-BG" sz="24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atin typeface="Cambria Math" charset="0"/>
                                    </a:rPr>
                                    <m:t>(</m:t>
                                  </m:r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GB" sz="2400" i="1"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GB" sz="2400" i="1"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260" y="4765700"/>
                <a:ext cx="3261342" cy="123347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24630" y="5219342"/>
                <a:ext cx="20365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smtClean="0">
                          <a:latin typeface="Cambria Math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GB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GB" sz="2400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630" y="5219342"/>
                <a:ext cx="2036556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140984" r="-15868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671210" y="4967959"/>
                <a:ext cx="2876493" cy="10892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4400" b="0" i="1" dirty="0" smtClean="0">
                    <a:solidFill>
                      <a:srgbClr val="FF0000"/>
                    </a:solidFill>
                  </a:rPr>
                  <a:t>b</a:t>
                </a:r>
                <a:r>
                  <a:rPr lang="en-GB" sz="4400" b="0" i="1" baseline="-25000" dirty="0" smtClean="0">
                    <a:solidFill>
                      <a:srgbClr val="FF0000"/>
                    </a:solidFill>
                  </a:rPr>
                  <a:t>1</a:t>
                </a:r>
                <a:r>
                  <a:rPr lang="en-GB" sz="4400" b="0" baseline="-25000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𝐶𝑜𝑣</m:t>
                        </m:r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 [</m:t>
                        </m:r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]</m:t>
                        </m:r>
                      </m:num>
                      <m:den>
                        <m:sSubSup>
                          <m:sSubSupPr>
                            <m:ctrlPr>
                              <a:rPr lang="en-US" sz="4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4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GB" sz="4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sz="4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1210" y="4967959"/>
                <a:ext cx="2876493" cy="1089209"/>
              </a:xfrm>
              <a:prstGeom prst="rect">
                <a:avLst/>
              </a:prstGeom>
              <a:blipFill rotWithShape="0">
                <a:blip r:embed="rId6"/>
                <a:stretch>
                  <a:fillRect l="-11653" b="-7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8318090" y="4380271"/>
            <a:ext cx="2817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Covariance between x and y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977525" y="6364925"/>
            <a:ext cx="1390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Variance of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8108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give this a try</a:t>
            </a:r>
            <a:r>
              <a:rPr lang="is-IS" dirty="0" smtClean="0"/>
              <a:t>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Let’s plot this</a:t>
                </a:r>
              </a:p>
              <a:p>
                <a:r>
                  <a:rPr lang="en-US" dirty="0" smtClean="0"/>
                  <a:t>Now we “guesstimate” the line</a:t>
                </a:r>
              </a:p>
              <a:p>
                <a:r>
                  <a:rPr lang="en-US" dirty="0" smtClean="0"/>
                  <a:t>Now we “guesstimate” b</a:t>
                </a:r>
                <a:r>
                  <a:rPr lang="en-US" baseline="-25000" dirty="0" smtClean="0"/>
                  <a:t>0</a:t>
                </a:r>
                <a:r>
                  <a:rPr lang="en-US" dirty="0" smtClean="0"/>
                  <a:t> and b</a:t>
                </a:r>
                <a:r>
                  <a:rPr lang="en-US" baseline="-25000" dirty="0" smtClean="0"/>
                  <a:t>1</a:t>
                </a:r>
                <a:r>
                  <a:rPr lang="en-US" dirty="0" smtClean="0"/>
                  <a:t>:</a:t>
                </a:r>
              </a:p>
              <a:p>
                <a:r>
                  <a:rPr lang="en-US" dirty="0" smtClean="0"/>
                  <a:t>Intercept: something 2.2</a:t>
                </a:r>
              </a:p>
              <a:p>
                <a:r>
                  <a:rPr lang="en-US" dirty="0" smtClean="0"/>
                  <a:t>Slope: close enough to 1</a:t>
                </a:r>
              </a:p>
              <a:p>
                <a:r>
                  <a:rPr lang="en-US" dirty="0" smtClean="0"/>
                  <a:t>But what’s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?</a:t>
                </a:r>
              </a:p>
              <a:p>
                <a:endParaRPr lang="en-US" dirty="0" smtClean="0"/>
              </a:p>
              <a:p>
                <a:endParaRPr lang="en-US" baseline="-25000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011" y="0"/>
            <a:ext cx="4633137" cy="529501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559749" y="627322"/>
            <a:ext cx="3423684" cy="281387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7107810" y="3091992"/>
            <a:ext cx="820132" cy="89554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8965195" y="2356701"/>
            <a:ext cx="414475" cy="9427"/>
          </a:xfrm>
          <a:prstGeom prst="straightConnector1">
            <a:avLst/>
          </a:prstGeom>
          <a:ln w="158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9351389" y="1952885"/>
            <a:ext cx="0" cy="413244"/>
          </a:xfrm>
          <a:prstGeom prst="straightConnector1">
            <a:avLst/>
          </a:prstGeom>
          <a:ln w="158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4747" y="5253905"/>
                <a:ext cx="848478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=</m:t>
                      </m:r>
                      <m:r>
                        <a:rPr lang="en-GB" sz="72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2.2</m:t>
                      </m:r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r>
                        <a:rPr lang="en-GB" sz="72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7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7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47" y="5253905"/>
                <a:ext cx="8484782" cy="120032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25938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Let’s give this a try: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011" y="0"/>
            <a:ext cx="4633137" cy="529501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559749" y="546755"/>
            <a:ext cx="3516746" cy="289444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8059918" y="2780907"/>
            <a:ext cx="9426" cy="2450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9351390" y="1574276"/>
            <a:ext cx="0" cy="4147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8897688" y="2305461"/>
            <a:ext cx="10998" cy="754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1068640" y="546755"/>
            <a:ext cx="7855" cy="1806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8493973" y="2647507"/>
            <a:ext cx="7855" cy="5591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484882" y="540618"/>
            <a:ext cx="3591613" cy="613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477027" y="758744"/>
            <a:ext cx="3591613" cy="613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477027" y="1536830"/>
            <a:ext cx="1874363" cy="9404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435666" y="1973102"/>
            <a:ext cx="1874363" cy="9404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496889" y="2674334"/>
            <a:ext cx="997084" cy="3359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7456935" y="3203325"/>
            <a:ext cx="997084" cy="3359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203049" y="1594232"/>
                <a:ext cx="1247457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𝜀</m:t>
                      </m:r>
                    </m:oMath>
                  </m:oMathPara>
                </a14:m>
                <a:endParaRPr lang="en-US" dirty="0" smtClean="0">
                  <a:solidFill>
                    <a:srgbClr val="FF0000"/>
                  </a:solidFill>
                </a:endParaRPr>
              </a:p>
              <a:p>
                <a:r>
                  <a:rPr lang="en-US" dirty="0" smtClean="0"/>
                  <a:t>-0.7 -&gt; 0.49</a:t>
                </a:r>
              </a:p>
              <a:p>
                <a:r>
                  <a:rPr lang="en-US" dirty="0" smtClean="0"/>
                  <a:t>1.2 -&gt; 1.44</a:t>
                </a:r>
              </a:p>
              <a:p>
                <a:r>
                  <a:rPr lang="en-US" dirty="0" smtClean="0"/>
                  <a:t>0.1 -&gt; 0.01</a:t>
                </a:r>
              </a:p>
              <a:p>
                <a:r>
                  <a:rPr lang="en-US" dirty="0" smtClean="0"/>
                  <a:t>1 -&gt; 1</a:t>
                </a:r>
              </a:p>
              <a:p>
                <a:r>
                  <a:rPr lang="en-US" dirty="0" smtClean="0"/>
                  <a:t>0.3 -&gt; 0.09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SS: 3.03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049" y="1594232"/>
                <a:ext cx="1247457" cy="2308324"/>
              </a:xfrm>
              <a:prstGeom prst="rect">
                <a:avLst/>
              </a:prstGeom>
              <a:blipFill rotWithShape="0">
                <a:blip r:embed="rId3"/>
                <a:stretch>
                  <a:fillRect l="-4412" r="-3431" b="-3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7753116" y="2781801"/>
            <a:ext cx="265707" cy="286186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485500" y="2683505"/>
            <a:ext cx="488572" cy="534567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876240" y="1556843"/>
            <a:ext cx="424973" cy="440411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8817941" y="2285136"/>
            <a:ext cx="88563" cy="88661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0845582" y="567641"/>
            <a:ext cx="193562" cy="205852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88772" y="5144940"/>
                <a:ext cx="2876493" cy="10892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4400" b="0" i="1" dirty="0" smtClean="0">
                    <a:solidFill>
                      <a:srgbClr val="FF0000"/>
                    </a:solidFill>
                  </a:rPr>
                  <a:t>b</a:t>
                </a:r>
                <a:r>
                  <a:rPr lang="en-GB" sz="4400" b="0" i="1" baseline="-25000" dirty="0" smtClean="0">
                    <a:solidFill>
                      <a:srgbClr val="FF0000"/>
                    </a:solidFill>
                  </a:rPr>
                  <a:t>1</a:t>
                </a:r>
                <a:r>
                  <a:rPr lang="en-GB" sz="4400" b="0" baseline="-25000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𝐶𝑜𝑣</m:t>
                        </m:r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 [</m:t>
                        </m:r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]</m:t>
                        </m:r>
                      </m:num>
                      <m:den>
                        <m:sSubSup>
                          <m:sSubSupPr>
                            <m:ctrlPr>
                              <a:rPr lang="en-US" sz="4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4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GB" sz="4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sz="44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772" y="5144940"/>
                <a:ext cx="2876493" cy="1089209"/>
              </a:xfrm>
              <a:prstGeom prst="rect">
                <a:avLst/>
              </a:prstGeom>
              <a:blipFill rotWithShape="0">
                <a:blip r:embed="rId4"/>
                <a:stretch>
                  <a:fillRect l="-11890" b="-7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588772" y="4743864"/>
                <a:ext cx="20365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smtClean="0">
                          <a:latin typeface="Cambria Math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GB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GB" sz="2400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772" y="4743864"/>
                <a:ext cx="2036556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140984" r="-15569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8357718" y="5430352"/>
            <a:ext cx="920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 smtClean="0">
                <a:solidFill>
                  <a:schemeClr val="accent1"/>
                </a:solidFill>
              </a:rPr>
              <a:t>SS: 3.03</a:t>
            </a:r>
            <a:endParaRPr 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6096000" y="5104382"/>
                <a:ext cx="592531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2.2</m:t>
                      </m:r>
                      <m:r>
                        <a:rPr lang="en-US" sz="2400" i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104382"/>
                <a:ext cx="5925311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92842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Let’s give this a try: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011" y="0"/>
            <a:ext cx="4633137" cy="529501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559749" y="546755"/>
            <a:ext cx="3516746" cy="289444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8059918" y="2780907"/>
            <a:ext cx="9426" cy="2450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9351390" y="1574276"/>
            <a:ext cx="0" cy="4147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8897688" y="2305461"/>
            <a:ext cx="10998" cy="754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1068640" y="546755"/>
            <a:ext cx="7855" cy="1806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8493973" y="2647507"/>
            <a:ext cx="7855" cy="5591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484882" y="540618"/>
            <a:ext cx="3591613" cy="613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477027" y="758744"/>
            <a:ext cx="3591613" cy="613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477027" y="1536830"/>
            <a:ext cx="1874363" cy="9404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435666" y="1973102"/>
            <a:ext cx="1874363" cy="9404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496889" y="2674334"/>
            <a:ext cx="997084" cy="3359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7456935" y="3203325"/>
            <a:ext cx="997084" cy="3359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753116" y="2781801"/>
            <a:ext cx="265707" cy="286186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485500" y="2683505"/>
            <a:ext cx="488572" cy="534567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876240" y="1556843"/>
            <a:ext cx="424973" cy="440411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8817941" y="2285136"/>
            <a:ext cx="88563" cy="88661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0845582" y="567641"/>
            <a:ext cx="193562" cy="205852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22803" y="1871231"/>
            <a:ext cx="49885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dirty="0" smtClean="0"/>
              <a:t>, y</a:t>
            </a:r>
          </a:p>
          <a:p>
            <a:r>
              <a:rPr lang="en-US" dirty="0" smtClean="0"/>
              <a:t>1,4</a:t>
            </a:r>
          </a:p>
          <a:p>
            <a:r>
              <a:rPr lang="en-US" dirty="0" smtClean="0"/>
              <a:t>2,3</a:t>
            </a:r>
          </a:p>
          <a:p>
            <a:r>
              <a:rPr lang="en-US" dirty="0" smtClean="0"/>
              <a:t>3.5</a:t>
            </a:r>
          </a:p>
          <a:p>
            <a:r>
              <a:rPr lang="en-US" dirty="0" smtClean="0"/>
              <a:t>4,7</a:t>
            </a:r>
          </a:p>
          <a:p>
            <a:r>
              <a:rPr lang="en-US" dirty="0" smtClean="0"/>
              <a:t>8,9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88772" y="5144940"/>
                <a:ext cx="2876493" cy="10892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4400" b="0" i="1" dirty="0" smtClean="0">
                    <a:solidFill>
                      <a:srgbClr val="FF0000"/>
                    </a:solidFill>
                  </a:rPr>
                  <a:t>b</a:t>
                </a:r>
                <a:r>
                  <a:rPr lang="en-GB" sz="4400" b="0" i="1" baseline="-25000" dirty="0" smtClean="0">
                    <a:solidFill>
                      <a:srgbClr val="FF0000"/>
                    </a:solidFill>
                  </a:rPr>
                  <a:t>1</a:t>
                </a:r>
                <a:r>
                  <a:rPr lang="en-GB" sz="4400" b="0" baseline="-25000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𝐶𝑜𝑣</m:t>
                        </m:r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 [</m:t>
                        </m:r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]</m:t>
                        </m:r>
                      </m:num>
                      <m:den>
                        <m:sSubSup>
                          <m:sSubSupPr>
                            <m:ctrlPr>
                              <a:rPr lang="en-US" sz="4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4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GB" sz="4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sz="44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772" y="5144940"/>
                <a:ext cx="2876493" cy="1089209"/>
              </a:xfrm>
              <a:prstGeom prst="rect">
                <a:avLst/>
              </a:prstGeom>
              <a:blipFill rotWithShape="0">
                <a:blip r:embed="rId3"/>
                <a:stretch>
                  <a:fillRect l="-11890" b="-7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588772" y="4743864"/>
                <a:ext cx="20365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GB" sz="24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772" y="4743864"/>
                <a:ext cx="2036556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40984" r="-15569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6096000" y="5104382"/>
                <a:ext cx="592531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2.2</m:t>
                      </m:r>
                      <m:r>
                        <a:rPr lang="en-US" sz="2400" i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104382"/>
                <a:ext cx="5925311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8357718" y="5430352"/>
            <a:ext cx="920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 smtClean="0">
                <a:solidFill>
                  <a:schemeClr val="accent1"/>
                </a:solidFill>
              </a:rPr>
              <a:t>SS: 3.03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2183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Let’s give this a try: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011" y="0"/>
            <a:ext cx="4633137" cy="529501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559749" y="546755"/>
            <a:ext cx="3516746" cy="289444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8059918" y="2780907"/>
            <a:ext cx="9426" cy="2450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9351390" y="1574276"/>
            <a:ext cx="0" cy="4147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8897688" y="2305461"/>
            <a:ext cx="10998" cy="754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1068640" y="546755"/>
            <a:ext cx="7855" cy="1806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8493973" y="2647507"/>
            <a:ext cx="7855" cy="5591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484882" y="540618"/>
            <a:ext cx="3591613" cy="613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477027" y="758744"/>
            <a:ext cx="3591613" cy="613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477027" y="1536830"/>
            <a:ext cx="1874363" cy="9404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435666" y="1973102"/>
            <a:ext cx="1874363" cy="9404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496889" y="2674334"/>
            <a:ext cx="997084" cy="3359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7456935" y="3203325"/>
            <a:ext cx="997084" cy="3359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753116" y="2781801"/>
            <a:ext cx="265707" cy="286186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485500" y="2683505"/>
            <a:ext cx="488572" cy="534567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876240" y="1556843"/>
            <a:ext cx="424973" cy="440411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8817941" y="2285136"/>
            <a:ext cx="88563" cy="88661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0845582" y="567641"/>
            <a:ext cx="193562" cy="205852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22803" y="1871231"/>
            <a:ext cx="49885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dirty="0" smtClean="0"/>
              <a:t>, y</a:t>
            </a:r>
          </a:p>
          <a:p>
            <a:r>
              <a:rPr lang="en-US" dirty="0" smtClean="0"/>
              <a:t>1,4</a:t>
            </a:r>
          </a:p>
          <a:p>
            <a:r>
              <a:rPr lang="en-US" dirty="0" smtClean="0"/>
              <a:t>2,3</a:t>
            </a:r>
          </a:p>
          <a:p>
            <a:r>
              <a:rPr lang="en-US" dirty="0" smtClean="0"/>
              <a:t>3.5</a:t>
            </a:r>
          </a:p>
          <a:p>
            <a:r>
              <a:rPr lang="en-US" dirty="0" smtClean="0"/>
              <a:t>4,7</a:t>
            </a:r>
          </a:p>
          <a:p>
            <a:r>
              <a:rPr lang="en-US" dirty="0" smtClean="0"/>
              <a:t>8,9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88772" y="5144940"/>
                <a:ext cx="2876493" cy="10892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4400" b="0" i="1" dirty="0" smtClean="0">
                    <a:solidFill>
                      <a:srgbClr val="FF0000"/>
                    </a:solidFill>
                  </a:rPr>
                  <a:t>b</a:t>
                </a:r>
                <a:r>
                  <a:rPr lang="en-GB" sz="4400" b="0" i="1" baseline="-25000" dirty="0" smtClean="0">
                    <a:solidFill>
                      <a:srgbClr val="FF0000"/>
                    </a:solidFill>
                  </a:rPr>
                  <a:t>1</a:t>
                </a:r>
                <a:r>
                  <a:rPr lang="en-GB" sz="4400" b="0" baseline="-25000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𝐶𝑜𝑣</m:t>
                        </m:r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 [</m:t>
                        </m:r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]</m:t>
                        </m:r>
                      </m:num>
                      <m:den>
                        <m:sSubSup>
                          <m:sSubSupPr>
                            <m:ctrlPr>
                              <a:rPr lang="en-US" sz="4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4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GB" sz="4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sz="44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772" y="5144940"/>
                <a:ext cx="2876493" cy="1089209"/>
              </a:xfrm>
              <a:prstGeom prst="rect">
                <a:avLst/>
              </a:prstGeom>
              <a:blipFill rotWithShape="0">
                <a:blip r:embed="rId3"/>
                <a:stretch>
                  <a:fillRect l="-11890" b="-7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588772" y="4743864"/>
                <a:ext cx="20365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GB" sz="24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772" y="4743864"/>
                <a:ext cx="2036556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40984" r="-15569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6096000" y="5104382"/>
                <a:ext cx="592531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2.2</m:t>
                      </m:r>
                      <m:r>
                        <a:rPr lang="en-US" sz="2400" i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104382"/>
                <a:ext cx="5925311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8357718" y="5430352"/>
            <a:ext cx="920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 smtClean="0">
                <a:solidFill>
                  <a:schemeClr val="accent1"/>
                </a:solidFill>
              </a:rPr>
              <a:t>SS: 3.03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8782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77" y="84660"/>
            <a:ext cx="7823648" cy="6044509"/>
          </a:xfrm>
          <a:prstGeom prst="rect">
            <a:avLst/>
          </a:prstGeom>
        </p:spPr>
      </p:pic>
      <p:sp>
        <p:nvSpPr>
          <p:cNvPr id="10" name="Left Brace 9"/>
          <p:cNvSpPr/>
          <p:nvPr/>
        </p:nvSpPr>
        <p:spPr>
          <a:xfrm rot="16200000">
            <a:off x="4249644" y="2344734"/>
            <a:ext cx="609600" cy="7391400"/>
          </a:xfrm>
          <a:prstGeom prst="leftBrace">
            <a:avLst>
              <a:gd name="adj1" fmla="val 35283"/>
              <a:gd name="adj2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53107" y="6345234"/>
            <a:ext cx="3433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0000"/>
                </a:solidFill>
              </a:rPr>
              <a:t>Y</a:t>
            </a:r>
            <a:r>
              <a:rPr lang="en-US" b="1" i="1" baseline="-25000" dirty="0" err="1" smtClean="0">
                <a:solidFill>
                  <a:srgbClr val="000000"/>
                </a:solidFill>
              </a:rPr>
              <a:t>i</a:t>
            </a:r>
            <a:endParaRPr lang="en-US" b="1" baseline="-250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22806" y="523220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x</a:t>
            </a:r>
            <a:endParaRPr lang="en-US" b="1" baseline="-250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587207" y="650437"/>
            <a:ext cx="23796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825175" y="1024320"/>
            <a:ext cx="0" cy="4088472"/>
          </a:xfrm>
          <a:prstGeom prst="line">
            <a:avLst/>
          </a:prstGeom>
          <a:ln w="381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410174" y="84660"/>
            <a:ext cx="2796988" cy="565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162" y="575683"/>
            <a:ext cx="5832603" cy="196896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390230" y="36285"/>
            <a:ext cx="2584938" cy="76944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VARIANCE</a:t>
            </a:r>
            <a:endParaRPr lang="en-US" sz="44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7724" y="2401217"/>
            <a:ext cx="2695843" cy="431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6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Let’s give this a try: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011" y="0"/>
            <a:ext cx="4633137" cy="529501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559749" y="546755"/>
            <a:ext cx="3516746" cy="289444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8059918" y="2780907"/>
            <a:ext cx="9426" cy="2450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9351390" y="1574276"/>
            <a:ext cx="0" cy="4147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8897688" y="2305461"/>
            <a:ext cx="10998" cy="754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1068640" y="546755"/>
            <a:ext cx="7855" cy="1806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8493973" y="2647507"/>
            <a:ext cx="7855" cy="5591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484882" y="540618"/>
            <a:ext cx="3591613" cy="613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477027" y="758744"/>
            <a:ext cx="3591613" cy="613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477027" y="1536830"/>
            <a:ext cx="1874363" cy="9404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435666" y="1973102"/>
            <a:ext cx="1874363" cy="9404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496889" y="2674334"/>
            <a:ext cx="997084" cy="3359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7456935" y="3203325"/>
            <a:ext cx="997084" cy="3359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357718" y="5430352"/>
            <a:ext cx="920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 smtClean="0">
                <a:solidFill>
                  <a:schemeClr val="accent1"/>
                </a:solidFill>
              </a:rPr>
              <a:t>SS: 3.03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53116" y="2781801"/>
            <a:ext cx="265707" cy="286186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485500" y="2683505"/>
            <a:ext cx="488572" cy="534567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876240" y="1556843"/>
            <a:ext cx="424973" cy="440411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8817941" y="2285136"/>
            <a:ext cx="88563" cy="88661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0845582" y="567641"/>
            <a:ext cx="193562" cy="205852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22803" y="1871231"/>
            <a:ext cx="49885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dirty="0" smtClean="0"/>
              <a:t>, y</a:t>
            </a:r>
          </a:p>
          <a:p>
            <a:r>
              <a:rPr lang="en-US" dirty="0" smtClean="0"/>
              <a:t>1,4</a:t>
            </a:r>
          </a:p>
          <a:p>
            <a:r>
              <a:rPr lang="en-US" dirty="0" smtClean="0"/>
              <a:t>2,3</a:t>
            </a:r>
          </a:p>
          <a:p>
            <a:r>
              <a:rPr lang="en-US" dirty="0" smtClean="0"/>
              <a:t>3.5</a:t>
            </a:r>
          </a:p>
          <a:p>
            <a:r>
              <a:rPr lang="en-US" dirty="0" smtClean="0"/>
              <a:t>4,7</a:t>
            </a:r>
          </a:p>
          <a:p>
            <a:r>
              <a:rPr lang="en-US" dirty="0" smtClean="0"/>
              <a:t>8,9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88772" y="5144940"/>
                <a:ext cx="2876493" cy="10892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4400" b="0" i="1" dirty="0" smtClean="0">
                    <a:solidFill>
                      <a:srgbClr val="FF0000"/>
                    </a:solidFill>
                  </a:rPr>
                  <a:t>b</a:t>
                </a:r>
                <a:r>
                  <a:rPr lang="en-GB" sz="4400" b="0" i="1" baseline="-25000" dirty="0" smtClean="0">
                    <a:solidFill>
                      <a:srgbClr val="FF0000"/>
                    </a:solidFill>
                  </a:rPr>
                  <a:t>1</a:t>
                </a:r>
                <a:r>
                  <a:rPr lang="en-GB" sz="4400" b="0" baseline="-25000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𝐶𝑜𝑣</m:t>
                        </m:r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 [</m:t>
                        </m:r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]</m:t>
                        </m:r>
                      </m:num>
                      <m:den>
                        <m:sSubSup>
                          <m:sSubSupPr>
                            <m:ctrlPr>
                              <a:rPr lang="en-US" sz="4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4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GB" sz="4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sz="44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772" y="5144940"/>
                <a:ext cx="2876493" cy="1089209"/>
              </a:xfrm>
              <a:prstGeom prst="rect">
                <a:avLst/>
              </a:prstGeom>
              <a:blipFill rotWithShape="0">
                <a:blip r:embed="rId3"/>
                <a:stretch>
                  <a:fillRect l="-11890" b="-7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588772" y="4743864"/>
                <a:ext cx="20365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GB" sz="24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772" y="4743864"/>
                <a:ext cx="2036556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40984" r="-15569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6096000" y="5104382"/>
                <a:ext cx="592531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2.2</m:t>
                      </m:r>
                      <m:r>
                        <a:rPr lang="en-US" sz="2400" i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104382"/>
                <a:ext cx="5925311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903" y="1556843"/>
            <a:ext cx="4211079" cy="14215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348271" y="2875203"/>
                <a:ext cx="5875326" cy="6310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400" i="1" dirty="0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i="1" dirty="0">
                            <a:latin typeface="Cambria Math" charset="0"/>
                          </a:rPr>
                          <m:t>(1 – 3.6)</m:t>
                        </m:r>
                        <m:r>
                          <a:rPr lang="en-US" sz="2400" i="1" baseline="30000" dirty="0">
                            <a:latin typeface="Cambria Math" charset="0"/>
                          </a:rPr>
                          <m:t>2</m:t>
                        </m:r>
                        <m:r>
                          <a:rPr lang="en-US" sz="2400" i="1" dirty="0">
                            <a:latin typeface="Cambria Math" charset="0"/>
                          </a:rPr>
                          <m:t>+ (2 – 3.6)</m:t>
                        </m:r>
                        <m:r>
                          <a:rPr lang="en-US" sz="2400" i="1" baseline="30000" dirty="0">
                            <a:latin typeface="Cambria Math" charset="0"/>
                          </a:rPr>
                          <m:t>2</m:t>
                        </m:r>
                        <m:r>
                          <a:rPr lang="en-US" sz="2400" i="1" dirty="0">
                            <a:latin typeface="Cambria Math" charset="0"/>
                          </a:rPr>
                          <m:t>+ (3 – 3.6)</m:t>
                        </m:r>
                        <m:r>
                          <a:rPr lang="en-US" sz="2400" i="1" baseline="30000" dirty="0">
                            <a:latin typeface="Cambria Math" charset="0"/>
                          </a:rPr>
                          <m:t>2</m:t>
                        </m:r>
                        <m:r>
                          <a:rPr lang="en-US" sz="2400" i="1" dirty="0">
                            <a:latin typeface="Cambria Math" charset="0"/>
                          </a:rPr>
                          <m:t>+ (4 – 3.6)</m:t>
                        </m:r>
                        <m:r>
                          <a:rPr lang="en-US" sz="2400" i="1" baseline="30000" dirty="0">
                            <a:latin typeface="Cambria Math" charset="0"/>
                          </a:rPr>
                          <m:t>2</m:t>
                        </m:r>
                        <m:r>
                          <a:rPr lang="en-US" sz="2400" i="1" dirty="0">
                            <a:latin typeface="Cambria Math" charset="0"/>
                          </a:rPr>
                          <m:t>+ (8 – 3.6)</m:t>
                        </m:r>
                        <m:r>
                          <a:rPr lang="en-US" sz="2400" i="1" baseline="30000" dirty="0">
                            <a:latin typeface="Cambria Math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num>
                      <m:den>
                        <m:r>
                          <a:rPr lang="en-GB" sz="2400" b="0" i="1" dirty="0" smtClean="0">
                            <a:latin typeface="Cambria Math" charset="0"/>
                          </a:rPr>
                          <m:t>4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271" y="2875203"/>
                <a:ext cx="5875326" cy="631070"/>
              </a:xfrm>
              <a:prstGeom prst="rect">
                <a:avLst/>
              </a:prstGeom>
              <a:blipFill rotWithShape="0">
                <a:blip r:embed="rId7"/>
                <a:stretch>
                  <a:fillRect l="-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348271" y="3571454"/>
                <a:ext cx="7553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=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</a:rPr>
                      <m:t>7</m:t>
                    </m:r>
                    <m:r>
                      <a:rPr lang="en-GB" sz="2400" b="0" i="1" dirty="0" smtClean="0">
                        <a:latin typeface="Cambria Math" charset="0"/>
                      </a:rPr>
                      <m:t>.3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271" y="3571454"/>
                <a:ext cx="755335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6452" r="-1613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3509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Let’s give this a try: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011" y="0"/>
            <a:ext cx="4633137" cy="529501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559749" y="546755"/>
            <a:ext cx="3516746" cy="289444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8059918" y="2780907"/>
            <a:ext cx="9426" cy="2450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9351390" y="1574276"/>
            <a:ext cx="0" cy="4147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8897688" y="2305461"/>
            <a:ext cx="10998" cy="754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1068640" y="546755"/>
            <a:ext cx="7855" cy="1806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8493973" y="2647507"/>
            <a:ext cx="7855" cy="5591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484882" y="540618"/>
            <a:ext cx="3591613" cy="613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477027" y="758744"/>
            <a:ext cx="3591613" cy="613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477027" y="1536830"/>
            <a:ext cx="1874363" cy="9404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435666" y="1973102"/>
            <a:ext cx="1874363" cy="9404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496889" y="2674334"/>
            <a:ext cx="997084" cy="3359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7456935" y="3203325"/>
            <a:ext cx="997084" cy="3359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357718" y="5430352"/>
            <a:ext cx="920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 smtClean="0">
                <a:solidFill>
                  <a:schemeClr val="accent1"/>
                </a:solidFill>
              </a:rPr>
              <a:t>SS: 3.03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53116" y="2781801"/>
            <a:ext cx="265707" cy="286186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485500" y="2683505"/>
            <a:ext cx="488572" cy="534567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876240" y="1556843"/>
            <a:ext cx="424973" cy="440411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8817941" y="2285136"/>
            <a:ext cx="88563" cy="88661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0845582" y="567641"/>
            <a:ext cx="193562" cy="205852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22803" y="1871231"/>
            <a:ext cx="49885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dirty="0" smtClean="0"/>
              <a:t>, y</a:t>
            </a:r>
          </a:p>
          <a:p>
            <a:r>
              <a:rPr lang="en-US" dirty="0" smtClean="0"/>
              <a:t>1,4</a:t>
            </a:r>
          </a:p>
          <a:p>
            <a:r>
              <a:rPr lang="en-US" dirty="0" smtClean="0"/>
              <a:t>2,3</a:t>
            </a:r>
          </a:p>
          <a:p>
            <a:r>
              <a:rPr lang="en-US" dirty="0" smtClean="0"/>
              <a:t>3.5</a:t>
            </a:r>
          </a:p>
          <a:p>
            <a:r>
              <a:rPr lang="en-US" dirty="0" smtClean="0"/>
              <a:t>4,7</a:t>
            </a:r>
          </a:p>
          <a:p>
            <a:r>
              <a:rPr lang="en-US" dirty="0" smtClean="0"/>
              <a:t>8,9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88772" y="5144940"/>
                <a:ext cx="5331011" cy="10892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4400" b="0" i="1" dirty="0" smtClean="0">
                    <a:solidFill>
                      <a:srgbClr val="FF0000"/>
                    </a:solidFill>
                  </a:rPr>
                  <a:t>b</a:t>
                </a:r>
                <a:r>
                  <a:rPr lang="en-GB" sz="4400" b="0" i="1" baseline="-25000" dirty="0" smtClean="0">
                    <a:solidFill>
                      <a:srgbClr val="FF0000"/>
                    </a:solidFill>
                  </a:rPr>
                  <a:t>1</a:t>
                </a:r>
                <a:r>
                  <a:rPr lang="en-GB" sz="4400" b="0" baseline="-25000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𝐶𝑜𝑣</m:t>
                        </m:r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 [</m:t>
                        </m:r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]</m:t>
                        </m:r>
                      </m:num>
                      <m:den>
                        <m:sSubSup>
                          <m:sSubSupPr>
                            <m:ctrlPr>
                              <a:rPr lang="en-US" sz="4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4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GB" sz="4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GB" sz="4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4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GB" sz="4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𝐶𝑜𝑣</m:t>
                        </m:r>
                        <m:r>
                          <a:rPr lang="en-GB" sz="4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 [</m:t>
                        </m:r>
                        <m:r>
                          <a:rPr lang="en-GB" sz="4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GB" sz="4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GB" sz="4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GB" sz="4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]</m:t>
                        </m:r>
                      </m:num>
                      <m:den>
                        <m:r>
                          <a:rPr lang="en-GB" sz="4400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𝟕</m:t>
                        </m:r>
                        <m:r>
                          <a:rPr lang="en-GB" sz="4400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.</m:t>
                        </m:r>
                        <m:r>
                          <a:rPr lang="en-GB" sz="4400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𝟑</m:t>
                        </m:r>
                      </m:den>
                    </m:f>
                  </m:oMath>
                </a14:m>
                <a:endParaRPr lang="en-US" sz="44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772" y="5144940"/>
                <a:ext cx="5331011" cy="1089209"/>
              </a:xfrm>
              <a:prstGeom prst="rect">
                <a:avLst/>
              </a:prstGeom>
              <a:blipFill rotWithShape="0">
                <a:blip r:embed="rId3"/>
                <a:stretch>
                  <a:fillRect l="-6407" b="-7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588772" y="4743864"/>
                <a:ext cx="20365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GB" sz="24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772" y="4743864"/>
                <a:ext cx="2036556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40984" r="-15569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6096000" y="5104382"/>
                <a:ext cx="592531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2.2</m:t>
                      </m:r>
                      <m:r>
                        <a:rPr lang="en-US" sz="2400" i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104382"/>
                <a:ext cx="5925311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903" y="1556843"/>
            <a:ext cx="4211079" cy="14215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348271" y="2875203"/>
                <a:ext cx="5875326" cy="6310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400" i="1" dirty="0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i="1" dirty="0">
                            <a:latin typeface="Cambria Math" charset="0"/>
                          </a:rPr>
                          <m:t>(1 – 3.6)</m:t>
                        </m:r>
                        <m:r>
                          <a:rPr lang="en-US" sz="2400" i="1" baseline="30000" dirty="0">
                            <a:latin typeface="Cambria Math" charset="0"/>
                          </a:rPr>
                          <m:t>2</m:t>
                        </m:r>
                        <m:r>
                          <a:rPr lang="en-US" sz="2400" i="1" dirty="0">
                            <a:latin typeface="Cambria Math" charset="0"/>
                          </a:rPr>
                          <m:t>+ (2 – 3.6)</m:t>
                        </m:r>
                        <m:r>
                          <a:rPr lang="en-US" sz="2400" i="1" baseline="30000" dirty="0">
                            <a:latin typeface="Cambria Math" charset="0"/>
                          </a:rPr>
                          <m:t>2</m:t>
                        </m:r>
                        <m:r>
                          <a:rPr lang="en-US" sz="2400" i="1" dirty="0">
                            <a:latin typeface="Cambria Math" charset="0"/>
                          </a:rPr>
                          <m:t>+ (3 – 3.6)</m:t>
                        </m:r>
                        <m:r>
                          <a:rPr lang="en-US" sz="2400" i="1" baseline="30000" dirty="0">
                            <a:latin typeface="Cambria Math" charset="0"/>
                          </a:rPr>
                          <m:t>2</m:t>
                        </m:r>
                        <m:r>
                          <a:rPr lang="en-US" sz="2400" i="1" dirty="0">
                            <a:latin typeface="Cambria Math" charset="0"/>
                          </a:rPr>
                          <m:t>+ (4 – 3.6)</m:t>
                        </m:r>
                        <m:r>
                          <a:rPr lang="en-US" sz="2400" i="1" baseline="30000" dirty="0">
                            <a:latin typeface="Cambria Math" charset="0"/>
                          </a:rPr>
                          <m:t>2</m:t>
                        </m:r>
                        <m:r>
                          <a:rPr lang="en-US" sz="2400" i="1" dirty="0">
                            <a:latin typeface="Cambria Math" charset="0"/>
                          </a:rPr>
                          <m:t>+ (8 – 3.6)</m:t>
                        </m:r>
                        <m:r>
                          <a:rPr lang="en-US" sz="2400" i="1" baseline="30000" dirty="0">
                            <a:latin typeface="Cambria Math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num>
                      <m:den>
                        <m:r>
                          <a:rPr lang="en-GB" sz="2400" b="0" i="1" dirty="0" smtClean="0">
                            <a:latin typeface="Cambria Math" charset="0"/>
                          </a:rPr>
                          <m:t>4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271" y="2875203"/>
                <a:ext cx="5875326" cy="631070"/>
              </a:xfrm>
              <a:prstGeom prst="rect">
                <a:avLst/>
              </a:prstGeom>
              <a:blipFill rotWithShape="0">
                <a:blip r:embed="rId7"/>
                <a:stretch>
                  <a:fillRect l="-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348271" y="3571454"/>
                <a:ext cx="7553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=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</a:rPr>
                      <m:t>7</m:t>
                    </m:r>
                    <m:r>
                      <a:rPr lang="en-GB" sz="2400" b="0" i="1" dirty="0" smtClean="0">
                        <a:latin typeface="Cambria Math" charset="0"/>
                      </a:rPr>
                      <m:t>.3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271" y="3571454"/>
                <a:ext cx="755335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6452" r="-1613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65727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Let’s give this a try: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011" y="0"/>
            <a:ext cx="4633137" cy="529501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559749" y="546755"/>
            <a:ext cx="3516746" cy="289444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8059918" y="2780907"/>
            <a:ext cx="9426" cy="2450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9351390" y="1574276"/>
            <a:ext cx="0" cy="4147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8897688" y="2305461"/>
            <a:ext cx="10998" cy="754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1068640" y="546755"/>
            <a:ext cx="7855" cy="1806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8493973" y="2647507"/>
            <a:ext cx="7855" cy="5591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484882" y="540618"/>
            <a:ext cx="3591613" cy="613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477027" y="758744"/>
            <a:ext cx="3591613" cy="613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477027" y="1536830"/>
            <a:ext cx="1874363" cy="9404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435666" y="1973102"/>
            <a:ext cx="1874363" cy="9404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496889" y="2674334"/>
            <a:ext cx="997084" cy="3359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7456935" y="3203325"/>
            <a:ext cx="997084" cy="3359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357718" y="5430352"/>
            <a:ext cx="920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 smtClean="0">
                <a:solidFill>
                  <a:schemeClr val="accent1"/>
                </a:solidFill>
              </a:rPr>
              <a:t>SS: 3.03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53116" y="2781801"/>
            <a:ext cx="265707" cy="286186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485500" y="2683505"/>
            <a:ext cx="488572" cy="534567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876240" y="1556843"/>
            <a:ext cx="424973" cy="440411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8817941" y="2285136"/>
            <a:ext cx="88563" cy="88661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0845582" y="567641"/>
            <a:ext cx="193562" cy="205852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22803" y="1871231"/>
            <a:ext cx="49885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dirty="0" smtClean="0"/>
              <a:t>, y</a:t>
            </a:r>
          </a:p>
          <a:p>
            <a:r>
              <a:rPr lang="en-US" dirty="0" smtClean="0"/>
              <a:t>1,4</a:t>
            </a:r>
          </a:p>
          <a:p>
            <a:r>
              <a:rPr lang="en-US" dirty="0" smtClean="0"/>
              <a:t>2,3</a:t>
            </a:r>
          </a:p>
          <a:p>
            <a:r>
              <a:rPr lang="en-US" dirty="0" smtClean="0"/>
              <a:t>3.5</a:t>
            </a:r>
          </a:p>
          <a:p>
            <a:r>
              <a:rPr lang="en-US" dirty="0" smtClean="0"/>
              <a:t>4,7</a:t>
            </a:r>
          </a:p>
          <a:p>
            <a:r>
              <a:rPr lang="en-US" dirty="0" smtClean="0"/>
              <a:t>8,9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88772" y="5144940"/>
                <a:ext cx="5331011" cy="10892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4400" b="0" i="1" dirty="0" smtClean="0">
                    <a:solidFill>
                      <a:srgbClr val="FF0000"/>
                    </a:solidFill>
                  </a:rPr>
                  <a:t>b</a:t>
                </a:r>
                <a:r>
                  <a:rPr lang="en-GB" sz="4400" b="0" i="1" baseline="-25000" dirty="0" smtClean="0">
                    <a:solidFill>
                      <a:srgbClr val="FF0000"/>
                    </a:solidFill>
                  </a:rPr>
                  <a:t>1</a:t>
                </a:r>
                <a:r>
                  <a:rPr lang="en-GB" sz="4400" b="0" baseline="-25000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𝐶𝑜𝑣</m:t>
                        </m:r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 [</m:t>
                        </m:r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]</m:t>
                        </m:r>
                      </m:num>
                      <m:den>
                        <m:sSubSup>
                          <m:sSubSupPr>
                            <m:ctrlPr>
                              <a:rPr lang="en-US" sz="4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4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GB" sz="4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GB" sz="4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4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GB" sz="4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𝐶𝑜𝑣</m:t>
                        </m:r>
                        <m:r>
                          <a:rPr lang="en-GB" sz="4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 [</m:t>
                        </m:r>
                        <m:r>
                          <a:rPr lang="en-GB" sz="4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GB" sz="4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GB" sz="4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GB" sz="4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]</m:t>
                        </m:r>
                      </m:num>
                      <m:den>
                        <m:r>
                          <a:rPr lang="en-GB" sz="4400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𝟕</m:t>
                        </m:r>
                        <m:r>
                          <a:rPr lang="en-GB" sz="4400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.</m:t>
                        </m:r>
                        <m:r>
                          <a:rPr lang="en-GB" sz="4400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𝟑</m:t>
                        </m:r>
                      </m:den>
                    </m:f>
                  </m:oMath>
                </a14:m>
                <a:endParaRPr lang="en-US" sz="44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772" y="5144940"/>
                <a:ext cx="5331011" cy="1089209"/>
              </a:xfrm>
              <a:prstGeom prst="rect">
                <a:avLst/>
              </a:prstGeom>
              <a:blipFill rotWithShape="0">
                <a:blip r:embed="rId3"/>
                <a:stretch>
                  <a:fillRect l="-6407" b="-7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588772" y="4743864"/>
                <a:ext cx="20365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GB" sz="24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772" y="4743864"/>
                <a:ext cx="2036556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40984" r="-15569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6096000" y="5104382"/>
                <a:ext cx="592531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2.2</m:t>
                      </m:r>
                      <m:r>
                        <a:rPr lang="en-US" sz="2400" i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104382"/>
                <a:ext cx="5925311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47028" y="1906367"/>
                <a:ext cx="4179670" cy="714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charset="0"/>
                        </a:rPr>
                        <m:t>𝐶𝑜𝑣</m:t>
                      </m:r>
                      <m:r>
                        <a:rPr lang="en-GB" sz="2400" b="0" i="1" smtClean="0">
                          <a:latin typeface="Cambria Math" charset="0"/>
                        </a:rPr>
                        <m:t> 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GB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GB" sz="24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bg-BG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bg-BG" sz="2400" b="0" i="1" smtClean="0">
                                  <a:latin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GB" sz="2400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GB" sz="2400" b="0" i="1" smtClean="0">
                                  <a:latin typeface="Cambria Math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i="1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24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GB" sz="24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en-GB" sz="2400" b="0" i="1" smtClean="0">
                              <a:latin typeface="Cambria Math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028" y="1906367"/>
                <a:ext cx="4179670" cy="71410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706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models to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1892594"/>
            <a:ext cx="7007823" cy="462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915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Let’s give this a try: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011" y="0"/>
            <a:ext cx="4633137" cy="529501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559749" y="546755"/>
            <a:ext cx="3516746" cy="289444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8059918" y="2780907"/>
            <a:ext cx="9426" cy="2450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9351390" y="1574276"/>
            <a:ext cx="0" cy="4147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8897688" y="2305461"/>
            <a:ext cx="10998" cy="754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1068640" y="546755"/>
            <a:ext cx="7855" cy="1806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8493973" y="2647507"/>
            <a:ext cx="7855" cy="5591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484882" y="540618"/>
            <a:ext cx="3591613" cy="613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477027" y="758744"/>
            <a:ext cx="3591613" cy="613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477027" y="1536830"/>
            <a:ext cx="1874363" cy="9404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435666" y="1973102"/>
            <a:ext cx="1874363" cy="9404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496889" y="2674334"/>
            <a:ext cx="997084" cy="3359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7456935" y="3203325"/>
            <a:ext cx="997084" cy="3359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357718" y="5430352"/>
            <a:ext cx="920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 smtClean="0">
                <a:solidFill>
                  <a:schemeClr val="accent1"/>
                </a:solidFill>
              </a:rPr>
              <a:t>SS: 3.03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53116" y="2781801"/>
            <a:ext cx="265707" cy="286186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485500" y="2683505"/>
            <a:ext cx="488572" cy="534567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876240" y="1556843"/>
            <a:ext cx="424973" cy="440411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8817941" y="2285136"/>
            <a:ext cx="88563" cy="88661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0845582" y="567641"/>
            <a:ext cx="193562" cy="205852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22803" y="1871231"/>
            <a:ext cx="49885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dirty="0" smtClean="0"/>
              <a:t>, y</a:t>
            </a:r>
          </a:p>
          <a:p>
            <a:r>
              <a:rPr lang="en-US" dirty="0" smtClean="0"/>
              <a:t>1,4</a:t>
            </a:r>
          </a:p>
          <a:p>
            <a:r>
              <a:rPr lang="en-US" dirty="0" smtClean="0"/>
              <a:t>2,3</a:t>
            </a:r>
          </a:p>
          <a:p>
            <a:r>
              <a:rPr lang="en-US" dirty="0" smtClean="0"/>
              <a:t>3.5</a:t>
            </a:r>
          </a:p>
          <a:p>
            <a:r>
              <a:rPr lang="en-US" dirty="0" smtClean="0"/>
              <a:t>4,7</a:t>
            </a:r>
          </a:p>
          <a:p>
            <a:r>
              <a:rPr lang="en-US" dirty="0" smtClean="0"/>
              <a:t>8,9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88772" y="5144940"/>
                <a:ext cx="5331011" cy="10892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4400" b="0" i="1" dirty="0" smtClean="0">
                    <a:solidFill>
                      <a:srgbClr val="FF0000"/>
                    </a:solidFill>
                  </a:rPr>
                  <a:t>b</a:t>
                </a:r>
                <a:r>
                  <a:rPr lang="en-GB" sz="4400" b="0" i="1" baseline="-25000" dirty="0" smtClean="0">
                    <a:solidFill>
                      <a:srgbClr val="FF0000"/>
                    </a:solidFill>
                  </a:rPr>
                  <a:t>1</a:t>
                </a:r>
                <a:r>
                  <a:rPr lang="en-GB" sz="4400" b="0" baseline="-25000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𝐶𝑜𝑣</m:t>
                        </m:r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 [</m:t>
                        </m:r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]</m:t>
                        </m:r>
                      </m:num>
                      <m:den>
                        <m:sSubSup>
                          <m:sSubSupPr>
                            <m:ctrlPr>
                              <a:rPr lang="en-US" sz="4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4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GB" sz="4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GB" sz="4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4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GB" sz="4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𝐶𝑜𝑣</m:t>
                        </m:r>
                        <m:r>
                          <a:rPr lang="en-GB" sz="4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 [</m:t>
                        </m:r>
                        <m:r>
                          <a:rPr lang="en-GB" sz="4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GB" sz="4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GB" sz="4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GB" sz="4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]</m:t>
                        </m:r>
                      </m:num>
                      <m:den>
                        <m:r>
                          <a:rPr lang="en-GB" sz="4400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𝟕</m:t>
                        </m:r>
                        <m:r>
                          <a:rPr lang="en-GB" sz="4400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.</m:t>
                        </m:r>
                        <m:r>
                          <a:rPr lang="en-GB" sz="4400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𝟑</m:t>
                        </m:r>
                      </m:den>
                    </m:f>
                  </m:oMath>
                </a14:m>
                <a:endParaRPr lang="en-US" sz="44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772" y="5144940"/>
                <a:ext cx="5331011" cy="1089209"/>
              </a:xfrm>
              <a:prstGeom prst="rect">
                <a:avLst/>
              </a:prstGeom>
              <a:blipFill rotWithShape="0">
                <a:blip r:embed="rId3"/>
                <a:stretch>
                  <a:fillRect l="-6407" b="-7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588772" y="4743864"/>
                <a:ext cx="20365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GB" sz="24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772" y="4743864"/>
                <a:ext cx="2036556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40984" r="-15569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6096000" y="5104382"/>
                <a:ext cx="592531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2.2</m:t>
                      </m:r>
                      <m:r>
                        <a:rPr lang="en-US" sz="2400" i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104382"/>
                <a:ext cx="5925311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329024" y="3203325"/>
                <a:ext cx="9252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=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</a:rPr>
                      <m:t>6</m:t>
                    </m:r>
                    <m:r>
                      <a:rPr lang="en-GB" sz="2400" b="0" i="1" dirty="0" smtClean="0">
                        <a:latin typeface="Cambria Math" charset="0"/>
                      </a:rPr>
                      <m:t>.05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024" y="3203325"/>
                <a:ext cx="925253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5263" r="-1316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847028" y="1906367"/>
                <a:ext cx="4179670" cy="714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charset="0"/>
                        </a:rPr>
                        <m:t>𝐶𝑜𝑣</m:t>
                      </m:r>
                      <m:r>
                        <a:rPr lang="en-GB" sz="2400" b="0" i="1" smtClean="0">
                          <a:latin typeface="Cambria Math" charset="0"/>
                        </a:rPr>
                        <m:t> 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GB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GB" sz="24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bg-BG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bg-BG" sz="2400" b="0" i="1" smtClean="0">
                                  <a:latin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GB" sz="2400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GB" sz="2400" b="0" i="1" smtClean="0">
                                  <a:latin typeface="Cambria Math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i="1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24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GB" sz="24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en-GB" sz="2400" b="0" i="1" smtClean="0">
                              <a:latin typeface="Cambria Math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028" y="1906367"/>
                <a:ext cx="4179670" cy="71410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06860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Let’s give this a try: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011" y="0"/>
            <a:ext cx="4633137" cy="529501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559749" y="546755"/>
            <a:ext cx="3516746" cy="289444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8059918" y="2780907"/>
            <a:ext cx="9426" cy="2450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9351390" y="1574276"/>
            <a:ext cx="0" cy="4147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8897688" y="2305461"/>
            <a:ext cx="10998" cy="754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1068640" y="546755"/>
            <a:ext cx="7855" cy="1806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8493973" y="2647507"/>
            <a:ext cx="7855" cy="5591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484882" y="540618"/>
            <a:ext cx="3591613" cy="613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477027" y="758744"/>
            <a:ext cx="3591613" cy="613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477027" y="1536830"/>
            <a:ext cx="1874363" cy="9404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435666" y="1973102"/>
            <a:ext cx="1874363" cy="9404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496889" y="2674334"/>
            <a:ext cx="997084" cy="3359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7456935" y="3203325"/>
            <a:ext cx="997084" cy="3359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357718" y="5430352"/>
            <a:ext cx="920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 smtClean="0">
                <a:solidFill>
                  <a:schemeClr val="accent1"/>
                </a:solidFill>
              </a:rPr>
              <a:t>SS: 3.03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53116" y="2781801"/>
            <a:ext cx="265707" cy="286186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485500" y="2683505"/>
            <a:ext cx="488572" cy="534567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876240" y="1556843"/>
            <a:ext cx="424973" cy="440411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8817941" y="2285136"/>
            <a:ext cx="88563" cy="88661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0845582" y="567641"/>
            <a:ext cx="193562" cy="205852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22803" y="1871231"/>
            <a:ext cx="49885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dirty="0" smtClean="0"/>
              <a:t>, y</a:t>
            </a:r>
          </a:p>
          <a:p>
            <a:r>
              <a:rPr lang="en-US" dirty="0" smtClean="0"/>
              <a:t>1,4</a:t>
            </a:r>
          </a:p>
          <a:p>
            <a:r>
              <a:rPr lang="en-US" dirty="0" smtClean="0"/>
              <a:t>2,3</a:t>
            </a:r>
          </a:p>
          <a:p>
            <a:r>
              <a:rPr lang="en-US" dirty="0" smtClean="0"/>
              <a:t>3.5</a:t>
            </a:r>
          </a:p>
          <a:p>
            <a:r>
              <a:rPr lang="en-US" dirty="0" smtClean="0"/>
              <a:t>4,7</a:t>
            </a:r>
          </a:p>
          <a:p>
            <a:r>
              <a:rPr lang="en-US" dirty="0" smtClean="0"/>
              <a:t>8,9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88772" y="5144940"/>
                <a:ext cx="4406591" cy="10892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4400" b="0" i="1" dirty="0" smtClean="0">
                    <a:solidFill>
                      <a:srgbClr val="FF0000"/>
                    </a:solidFill>
                  </a:rPr>
                  <a:t>b</a:t>
                </a:r>
                <a:r>
                  <a:rPr lang="en-GB" sz="4400" b="0" i="1" baseline="-25000" dirty="0" smtClean="0">
                    <a:solidFill>
                      <a:srgbClr val="FF0000"/>
                    </a:solidFill>
                  </a:rPr>
                  <a:t>1</a:t>
                </a:r>
                <a:r>
                  <a:rPr lang="en-GB" sz="4400" b="0" baseline="-25000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𝐶𝑜𝑣</m:t>
                        </m:r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 [</m:t>
                        </m:r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]</m:t>
                        </m:r>
                      </m:num>
                      <m:den>
                        <m:sSubSup>
                          <m:sSubSupPr>
                            <m:ctrlPr>
                              <a:rPr lang="en-US" sz="4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4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GB" sz="4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GB" sz="4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4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GB" sz="4400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𝟔</m:t>
                        </m:r>
                        <m:r>
                          <a:rPr lang="en-GB" sz="4400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.</m:t>
                        </m:r>
                        <m:r>
                          <a:rPr lang="en-GB" sz="4400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𝟎𝟓</m:t>
                        </m:r>
                      </m:num>
                      <m:den>
                        <m:r>
                          <a:rPr lang="en-GB" sz="4400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𝟕</m:t>
                        </m:r>
                        <m:r>
                          <a:rPr lang="en-GB" sz="4400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.</m:t>
                        </m:r>
                        <m:r>
                          <a:rPr lang="en-GB" sz="4400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𝟑</m:t>
                        </m:r>
                      </m:den>
                    </m:f>
                  </m:oMath>
                </a14:m>
                <a:endParaRPr lang="en-US" sz="44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772" y="5144940"/>
                <a:ext cx="4406591" cy="1089209"/>
              </a:xfrm>
              <a:prstGeom prst="rect">
                <a:avLst/>
              </a:prstGeom>
              <a:blipFill rotWithShape="0">
                <a:blip r:embed="rId3"/>
                <a:stretch>
                  <a:fillRect l="-7756" b="-7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588772" y="4743864"/>
                <a:ext cx="20365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GB" sz="24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772" y="4743864"/>
                <a:ext cx="2036556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40984" r="-15569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6096000" y="5104382"/>
                <a:ext cx="592531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2.2</m:t>
                      </m:r>
                      <m:r>
                        <a:rPr lang="en-US" sz="2400" i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104382"/>
                <a:ext cx="5925311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329024" y="3203325"/>
                <a:ext cx="9252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=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</a:rPr>
                      <m:t>6</m:t>
                    </m:r>
                    <m:r>
                      <a:rPr lang="en-GB" sz="2400" b="0" i="1" dirty="0" smtClean="0">
                        <a:latin typeface="Cambria Math" charset="0"/>
                      </a:rPr>
                      <m:t>.05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024" y="3203325"/>
                <a:ext cx="925253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5263" r="-1316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847028" y="1906367"/>
                <a:ext cx="4179670" cy="714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charset="0"/>
                        </a:rPr>
                        <m:t>𝐶𝑜𝑣</m:t>
                      </m:r>
                      <m:r>
                        <a:rPr lang="en-GB" sz="2400" b="0" i="1" smtClean="0">
                          <a:latin typeface="Cambria Math" charset="0"/>
                        </a:rPr>
                        <m:t> 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GB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GB" sz="24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bg-BG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bg-BG" sz="2400" b="0" i="1" smtClean="0">
                                  <a:latin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GB" sz="2400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GB" sz="2400" b="0" i="1" smtClean="0">
                                  <a:latin typeface="Cambria Math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i="1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24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GB" sz="24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en-GB" sz="2400" b="0" i="1" smtClean="0">
                              <a:latin typeface="Cambria Math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028" y="1906367"/>
                <a:ext cx="4179670" cy="71410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04641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Let’s give this a try: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011" y="0"/>
            <a:ext cx="4633137" cy="529501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559749" y="546755"/>
            <a:ext cx="3516746" cy="289444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8059918" y="2780907"/>
            <a:ext cx="9426" cy="2450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9351390" y="1574276"/>
            <a:ext cx="0" cy="4147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8897688" y="2305461"/>
            <a:ext cx="10998" cy="754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1068640" y="546755"/>
            <a:ext cx="7855" cy="1806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8493973" y="2647507"/>
            <a:ext cx="7855" cy="5591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484882" y="540618"/>
            <a:ext cx="3591613" cy="613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477027" y="758744"/>
            <a:ext cx="3591613" cy="613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477027" y="1536830"/>
            <a:ext cx="1874363" cy="9404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435666" y="1973102"/>
            <a:ext cx="1874363" cy="9404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496889" y="2674334"/>
            <a:ext cx="997084" cy="3359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7456935" y="3203325"/>
            <a:ext cx="997084" cy="3359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357718" y="5430352"/>
            <a:ext cx="920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 smtClean="0">
                <a:solidFill>
                  <a:schemeClr val="accent1"/>
                </a:solidFill>
              </a:rPr>
              <a:t>SS: 3.03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53116" y="2781801"/>
            <a:ext cx="265707" cy="286186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485500" y="2683505"/>
            <a:ext cx="488572" cy="534567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876240" y="1556843"/>
            <a:ext cx="424973" cy="440411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8817941" y="2285136"/>
            <a:ext cx="88563" cy="88661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0845582" y="567641"/>
            <a:ext cx="193562" cy="205852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22803" y="1871231"/>
            <a:ext cx="49885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dirty="0" smtClean="0"/>
              <a:t>, y</a:t>
            </a:r>
          </a:p>
          <a:p>
            <a:r>
              <a:rPr lang="en-US" dirty="0" smtClean="0"/>
              <a:t>1,4</a:t>
            </a:r>
          </a:p>
          <a:p>
            <a:r>
              <a:rPr lang="en-US" dirty="0" smtClean="0"/>
              <a:t>2,3</a:t>
            </a:r>
          </a:p>
          <a:p>
            <a:r>
              <a:rPr lang="en-US" dirty="0" smtClean="0"/>
              <a:t>3.5</a:t>
            </a:r>
          </a:p>
          <a:p>
            <a:r>
              <a:rPr lang="en-US" dirty="0" smtClean="0"/>
              <a:t>4,7</a:t>
            </a:r>
          </a:p>
          <a:p>
            <a:r>
              <a:rPr lang="en-US" dirty="0" smtClean="0"/>
              <a:t>8,9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88772" y="5144940"/>
                <a:ext cx="6218818" cy="10892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4400" b="0" i="1" dirty="0" smtClean="0">
                    <a:solidFill>
                      <a:srgbClr val="FF0000"/>
                    </a:solidFill>
                  </a:rPr>
                  <a:t>b</a:t>
                </a:r>
                <a:r>
                  <a:rPr lang="en-GB" sz="4400" b="0" i="1" baseline="-25000" dirty="0" smtClean="0">
                    <a:solidFill>
                      <a:srgbClr val="FF0000"/>
                    </a:solidFill>
                  </a:rPr>
                  <a:t>1</a:t>
                </a:r>
                <a:r>
                  <a:rPr lang="en-GB" sz="4400" b="0" baseline="-25000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𝐶𝑜𝑣</m:t>
                        </m:r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 [</m:t>
                        </m:r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]</m:t>
                        </m:r>
                      </m:num>
                      <m:den>
                        <m:sSubSup>
                          <m:sSubSupPr>
                            <m:ctrlPr>
                              <a:rPr lang="en-US" sz="4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4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GB" sz="4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GB" sz="4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4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GB" sz="4400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𝟔</m:t>
                        </m:r>
                        <m:r>
                          <a:rPr lang="en-GB" sz="4400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.</m:t>
                        </m:r>
                        <m:r>
                          <a:rPr lang="en-GB" sz="4400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𝟎𝟓</m:t>
                        </m:r>
                      </m:num>
                      <m:den>
                        <m:r>
                          <a:rPr lang="en-GB" sz="4400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𝟕</m:t>
                        </m:r>
                        <m:r>
                          <a:rPr lang="en-GB" sz="4400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.</m:t>
                        </m:r>
                        <m:r>
                          <a:rPr lang="en-GB" sz="4400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𝟑</m:t>
                        </m:r>
                      </m:den>
                    </m:f>
                    <m:r>
                      <a:rPr lang="en-GB" sz="4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=0.83</m:t>
                    </m:r>
                  </m:oMath>
                </a14:m>
                <a:endParaRPr lang="en-US" sz="44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772" y="5144940"/>
                <a:ext cx="6218818" cy="1089209"/>
              </a:xfrm>
              <a:prstGeom prst="rect">
                <a:avLst/>
              </a:prstGeom>
              <a:blipFill rotWithShape="0">
                <a:blip r:embed="rId3"/>
                <a:stretch>
                  <a:fillRect l="-5490" b="-7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588772" y="4743864"/>
                <a:ext cx="20365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GB" sz="24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772" y="4743864"/>
                <a:ext cx="2036556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40984" r="-15569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6096000" y="5104382"/>
                <a:ext cx="592531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2.2</m:t>
                      </m:r>
                      <m:r>
                        <a:rPr lang="en-US" sz="2400" i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1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104382"/>
                <a:ext cx="5925311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329024" y="3203325"/>
                <a:ext cx="9252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=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</a:rPr>
                      <m:t>6</m:t>
                    </m:r>
                    <m:r>
                      <a:rPr lang="en-GB" sz="2400" b="0" i="1" dirty="0" smtClean="0">
                        <a:latin typeface="Cambria Math" charset="0"/>
                      </a:rPr>
                      <m:t>.05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024" y="3203325"/>
                <a:ext cx="925253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5263" r="-1316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847028" y="1906367"/>
                <a:ext cx="4179670" cy="714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charset="0"/>
                        </a:rPr>
                        <m:t>𝐶𝑜𝑣</m:t>
                      </m:r>
                      <m:r>
                        <a:rPr lang="en-GB" sz="2400" b="0" i="1" smtClean="0">
                          <a:latin typeface="Cambria Math" charset="0"/>
                        </a:rPr>
                        <m:t> 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GB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GB" sz="24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bg-BG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bg-BG" sz="2400" b="0" i="1" smtClean="0">
                                  <a:latin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GB" sz="2400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GB" sz="2400" b="0" i="1" smtClean="0">
                                  <a:latin typeface="Cambria Math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i="1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24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GB" sz="24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en-GB" sz="2400" b="0" i="1" smtClean="0">
                              <a:latin typeface="Cambria Math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028" y="1906367"/>
                <a:ext cx="4179670" cy="71410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22660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Let’s give this a try: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011" y="0"/>
            <a:ext cx="4633137" cy="529501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559749" y="546755"/>
            <a:ext cx="3516746" cy="289444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8059918" y="2780907"/>
            <a:ext cx="9426" cy="2450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9351390" y="1574276"/>
            <a:ext cx="0" cy="4147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8897688" y="2305461"/>
            <a:ext cx="10998" cy="754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1068640" y="546755"/>
            <a:ext cx="7855" cy="1806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8493973" y="2647507"/>
            <a:ext cx="7855" cy="5591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484882" y="540618"/>
            <a:ext cx="3591613" cy="613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477027" y="758744"/>
            <a:ext cx="3591613" cy="613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477027" y="1536830"/>
            <a:ext cx="1874363" cy="9404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435666" y="1973102"/>
            <a:ext cx="1874363" cy="9404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496889" y="2674334"/>
            <a:ext cx="997084" cy="3359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7456935" y="3203325"/>
            <a:ext cx="997084" cy="3359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357718" y="5430352"/>
            <a:ext cx="920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 smtClean="0">
                <a:solidFill>
                  <a:schemeClr val="accent1"/>
                </a:solidFill>
              </a:rPr>
              <a:t>SS: 3.03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53116" y="2781801"/>
            <a:ext cx="265707" cy="286186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485500" y="2683505"/>
            <a:ext cx="488572" cy="534567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876240" y="1556843"/>
            <a:ext cx="424973" cy="440411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8817941" y="2285136"/>
            <a:ext cx="88563" cy="88661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0845582" y="567641"/>
            <a:ext cx="193562" cy="205852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22803" y="1871231"/>
            <a:ext cx="49885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dirty="0" smtClean="0"/>
              <a:t>, y</a:t>
            </a:r>
          </a:p>
          <a:p>
            <a:r>
              <a:rPr lang="en-US" dirty="0" smtClean="0"/>
              <a:t>1,4</a:t>
            </a:r>
          </a:p>
          <a:p>
            <a:r>
              <a:rPr lang="en-US" dirty="0" smtClean="0"/>
              <a:t>2,3</a:t>
            </a:r>
          </a:p>
          <a:p>
            <a:r>
              <a:rPr lang="en-US" dirty="0" smtClean="0"/>
              <a:t>3.5</a:t>
            </a:r>
          </a:p>
          <a:p>
            <a:r>
              <a:rPr lang="en-US" dirty="0" smtClean="0"/>
              <a:t>4,7</a:t>
            </a:r>
          </a:p>
          <a:p>
            <a:r>
              <a:rPr lang="en-US" dirty="0" smtClean="0"/>
              <a:t>8,9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88772" y="5144940"/>
                <a:ext cx="6218818" cy="10892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4400" b="0" i="1" dirty="0" smtClean="0">
                    <a:solidFill>
                      <a:schemeClr val="tx1"/>
                    </a:solidFill>
                  </a:rPr>
                  <a:t>b</a:t>
                </a:r>
                <a:r>
                  <a:rPr lang="en-GB" sz="4400" b="0" i="1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en-GB" sz="4400" b="0" baseline="-250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4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𝐶𝑜𝑣</m:t>
                        </m:r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[</m:t>
                        </m:r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]</m:t>
                        </m:r>
                      </m:num>
                      <m:den>
                        <m:sSubSup>
                          <m:sSubSupPr>
                            <m:ctrlPr>
                              <a:rPr lang="en-US" sz="44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44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4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GB" sz="4400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𝟔</m:t>
                        </m:r>
                        <m:r>
                          <a:rPr lang="en-GB" sz="4400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.</m:t>
                        </m:r>
                        <m:r>
                          <a:rPr lang="en-GB" sz="4400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𝟎𝟓</m:t>
                        </m:r>
                      </m:num>
                      <m:den>
                        <m:r>
                          <a:rPr lang="en-GB" sz="4400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𝟕</m:t>
                        </m:r>
                        <m:r>
                          <a:rPr lang="en-GB" sz="4400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.</m:t>
                        </m:r>
                        <m:r>
                          <a:rPr lang="en-GB" sz="4400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𝟑</m:t>
                        </m:r>
                      </m:den>
                    </m:f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=0.83</m:t>
                    </m:r>
                  </m:oMath>
                </a14:m>
                <a:endParaRPr lang="en-US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772" y="5144940"/>
                <a:ext cx="6218818" cy="1089209"/>
              </a:xfrm>
              <a:prstGeom prst="rect">
                <a:avLst/>
              </a:prstGeom>
              <a:blipFill rotWithShape="0">
                <a:blip r:embed="rId3"/>
                <a:stretch>
                  <a:fillRect l="-5490" b="-7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87617" y="3664990"/>
                <a:ext cx="5008065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GB" sz="24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GB" sz="2400" dirty="0" smtClean="0">
                  <a:solidFill>
                    <a:srgbClr val="FF0000"/>
                  </a:solidFill>
                </a:endParaRPr>
              </a:p>
              <a:p>
                <a:r>
                  <a:rPr lang="en-US" sz="2400" dirty="0" smtClean="0"/>
                  <a:t>		</a:t>
                </a:r>
                <a:endParaRPr lang="en-US" sz="24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17" y="3664990"/>
                <a:ext cx="5008065" cy="738664"/>
              </a:xfrm>
              <a:prstGeom prst="rect">
                <a:avLst/>
              </a:prstGeom>
              <a:blipFill rotWithShape="0">
                <a:blip r:embed="rId4"/>
                <a:stretch>
                  <a:fillRect t="-71074" b="-38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6096000" y="5104382"/>
                <a:ext cx="592531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2.2</m:t>
                      </m:r>
                      <m:r>
                        <a:rPr lang="en-US" sz="2400" i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0.83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104382"/>
                <a:ext cx="5925311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329024" y="3203325"/>
                <a:ext cx="9252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=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</a:rPr>
                      <m:t>6</m:t>
                    </m:r>
                    <m:r>
                      <a:rPr lang="en-GB" sz="2400" b="0" i="1" dirty="0" smtClean="0">
                        <a:latin typeface="Cambria Math" charset="0"/>
                      </a:rPr>
                      <m:t>.05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024" y="3203325"/>
                <a:ext cx="925253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5263" r="-1316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847028" y="1906367"/>
                <a:ext cx="4179670" cy="714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charset="0"/>
                        </a:rPr>
                        <m:t>𝐶𝑜𝑣</m:t>
                      </m:r>
                      <m:r>
                        <a:rPr lang="en-GB" sz="2400" b="0" i="1" smtClean="0">
                          <a:latin typeface="Cambria Math" charset="0"/>
                        </a:rPr>
                        <m:t> 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GB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GB" sz="24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bg-BG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bg-BG" sz="2400" b="0" i="1" smtClean="0">
                                  <a:latin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GB" sz="2400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GB" sz="2400" b="0" i="1" smtClean="0">
                                  <a:latin typeface="Cambria Math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i="1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24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GB" sz="24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en-GB" sz="2400" b="0" i="1" smtClean="0">
                              <a:latin typeface="Cambria Math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028" y="1906367"/>
                <a:ext cx="4179670" cy="71410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3799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Let’s give this a try: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011" y="0"/>
            <a:ext cx="4633137" cy="529501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559749" y="546755"/>
            <a:ext cx="3516746" cy="289444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8059918" y="2780907"/>
            <a:ext cx="9426" cy="2450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9351390" y="1574276"/>
            <a:ext cx="0" cy="4147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8897688" y="2305461"/>
            <a:ext cx="10998" cy="754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1068640" y="546755"/>
            <a:ext cx="7855" cy="1806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8493973" y="2647507"/>
            <a:ext cx="7855" cy="5591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484882" y="540618"/>
            <a:ext cx="3591613" cy="613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477027" y="758744"/>
            <a:ext cx="3591613" cy="613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477027" y="1536830"/>
            <a:ext cx="1874363" cy="9404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435666" y="1973102"/>
            <a:ext cx="1874363" cy="9404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496889" y="2674334"/>
            <a:ext cx="997084" cy="3359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7456935" y="3203325"/>
            <a:ext cx="997084" cy="3359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357718" y="5430352"/>
            <a:ext cx="920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 smtClean="0">
                <a:solidFill>
                  <a:schemeClr val="accent1"/>
                </a:solidFill>
              </a:rPr>
              <a:t>SS: 3.03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53116" y="2781801"/>
            <a:ext cx="265707" cy="286186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485500" y="2683505"/>
            <a:ext cx="488572" cy="534567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876240" y="1556843"/>
            <a:ext cx="424973" cy="440411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8817941" y="2285136"/>
            <a:ext cx="88563" cy="88661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0845582" y="567641"/>
            <a:ext cx="193562" cy="205852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22803" y="1871231"/>
            <a:ext cx="49885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dirty="0" smtClean="0"/>
              <a:t>, y</a:t>
            </a:r>
          </a:p>
          <a:p>
            <a:r>
              <a:rPr lang="en-US" dirty="0" smtClean="0"/>
              <a:t>1,4</a:t>
            </a:r>
          </a:p>
          <a:p>
            <a:r>
              <a:rPr lang="en-US" dirty="0" smtClean="0"/>
              <a:t>2,3</a:t>
            </a:r>
          </a:p>
          <a:p>
            <a:r>
              <a:rPr lang="en-US" dirty="0" smtClean="0"/>
              <a:t>3.5</a:t>
            </a:r>
          </a:p>
          <a:p>
            <a:r>
              <a:rPr lang="en-US" dirty="0" smtClean="0"/>
              <a:t>4,7</a:t>
            </a:r>
          </a:p>
          <a:p>
            <a:r>
              <a:rPr lang="en-US" dirty="0" smtClean="0"/>
              <a:t>8,9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88772" y="5144940"/>
                <a:ext cx="6218818" cy="10892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4400" b="0" i="1" dirty="0" smtClean="0">
                    <a:solidFill>
                      <a:schemeClr val="tx1"/>
                    </a:solidFill>
                  </a:rPr>
                  <a:t>b</a:t>
                </a:r>
                <a:r>
                  <a:rPr lang="en-GB" sz="4400" b="0" i="1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en-GB" sz="4400" b="0" baseline="-250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4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𝐶𝑜𝑣</m:t>
                        </m:r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[</m:t>
                        </m:r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]</m:t>
                        </m:r>
                      </m:num>
                      <m:den>
                        <m:sSubSup>
                          <m:sSubSupPr>
                            <m:ctrlPr>
                              <a:rPr lang="en-US" sz="44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44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4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GB" sz="4400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𝟔</m:t>
                        </m:r>
                        <m:r>
                          <a:rPr lang="en-GB" sz="4400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.</m:t>
                        </m:r>
                        <m:r>
                          <a:rPr lang="en-GB" sz="4400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𝟎𝟓</m:t>
                        </m:r>
                      </m:num>
                      <m:den>
                        <m:r>
                          <a:rPr lang="en-GB" sz="4400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𝟕</m:t>
                        </m:r>
                        <m:r>
                          <a:rPr lang="en-GB" sz="4400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.</m:t>
                        </m:r>
                        <m:r>
                          <a:rPr lang="en-GB" sz="4400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𝟑</m:t>
                        </m:r>
                      </m:den>
                    </m:f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=0.83</m:t>
                    </m:r>
                  </m:oMath>
                </a14:m>
                <a:endParaRPr lang="en-US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772" y="5144940"/>
                <a:ext cx="6218818" cy="1089209"/>
              </a:xfrm>
              <a:prstGeom prst="rect">
                <a:avLst/>
              </a:prstGeom>
              <a:blipFill rotWithShape="0">
                <a:blip r:embed="rId3"/>
                <a:stretch>
                  <a:fillRect l="-5490" b="-7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87617" y="3664990"/>
                <a:ext cx="5008065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GB" sz="24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GB" sz="2400" dirty="0" smtClean="0">
                  <a:solidFill>
                    <a:srgbClr val="FF0000"/>
                  </a:solidFill>
                </a:endParaRPr>
              </a:p>
              <a:p>
                <a:r>
                  <a:rPr lang="en-US" sz="2400" dirty="0" smtClean="0"/>
                  <a:t>		    = 5.6 – 0.83 * 3.6</a:t>
                </a:r>
              </a:p>
              <a:p>
                <a:r>
                  <a:rPr lang="en-US" sz="2400" dirty="0"/>
                  <a:t>	</a:t>
                </a:r>
                <a:r>
                  <a:rPr lang="en-US" sz="2400" dirty="0" smtClean="0"/>
                  <a:t>	</a:t>
                </a:r>
                <a:endParaRPr lang="en-US" sz="24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17" y="3664990"/>
                <a:ext cx="5008065" cy="1107996"/>
              </a:xfrm>
              <a:prstGeom prst="rect">
                <a:avLst/>
              </a:prstGeom>
              <a:blipFill rotWithShape="0">
                <a:blip r:embed="rId4"/>
                <a:stretch>
                  <a:fillRect t="-47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6096000" y="5104382"/>
                <a:ext cx="592531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2.2</m:t>
                      </m:r>
                      <m:r>
                        <a:rPr lang="en-US" sz="2400" i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0.83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104382"/>
                <a:ext cx="5925311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329024" y="3203325"/>
                <a:ext cx="9252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=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</a:rPr>
                      <m:t>6</m:t>
                    </m:r>
                    <m:r>
                      <a:rPr lang="en-GB" sz="2400" b="0" i="1" dirty="0" smtClean="0">
                        <a:latin typeface="Cambria Math" charset="0"/>
                      </a:rPr>
                      <m:t>.05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024" y="3203325"/>
                <a:ext cx="925253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5263" r="-1316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847028" y="1906367"/>
                <a:ext cx="4179670" cy="714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charset="0"/>
                        </a:rPr>
                        <m:t>𝐶𝑜𝑣</m:t>
                      </m:r>
                      <m:r>
                        <a:rPr lang="en-GB" sz="2400" b="0" i="1" smtClean="0">
                          <a:latin typeface="Cambria Math" charset="0"/>
                        </a:rPr>
                        <m:t> 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GB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GB" sz="24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bg-BG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bg-BG" sz="2400" b="0" i="1" smtClean="0">
                                  <a:latin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GB" sz="2400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GB" sz="2400" b="0" i="1" smtClean="0">
                                  <a:latin typeface="Cambria Math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i="1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24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GB" sz="24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en-GB" sz="2400" b="0" i="1" smtClean="0">
                              <a:latin typeface="Cambria Math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028" y="1906367"/>
                <a:ext cx="4179670" cy="71410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43787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Let’s give this a try: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011" y="0"/>
            <a:ext cx="4633137" cy="529501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559749" y="546755"/>
            <a:ext cx="3516746" cy="289444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8059918" y="2780907"/>
            <a:ext cx="9426" cy="2450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9351390" y="1574276"/>
            <a:ext cx="0" cy="4147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8897688" y="2305461"/>
            <a:ext cx="10998" cy="754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1068640" y="546755"/>
            <a:ext cx="7855" cy="1806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8493973" y="2647507"/>
            <a:ext cx="7855" cy="5591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484882" y="540618"/>
            <a:ext cx="3591613" cy="613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477027" y="758744"/>
            <a:ext cx="3591613" cy="613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477027" y="1536830"/>
            <a:ext cx="1874363" cy="9404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435666" y="1973102"/>
            <a:ext cx="1874363" cy="9404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496889" y="2674334"/>
            <a:ext cx="997084" cy="3359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7456935" y="3203325"/>
            <a:ext cx="997084" cy="3359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357718" y="5430352"/>
            <a:ext cx="920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 smtClean="0">
                <a:solidFill>
                  <a:schemeClr val="accent1"/>
                </a:solidFill>
              </a:rPr>
              <a:t>SS: 3.03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53116" y="2781801"/>
            <a:ext cx="265707" cy="286186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485500" y="2683505"/>
            <a:ext cx="488572" cy="534567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876240" y="1556843"/>
            <a:ext cx="424973" cy="440411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8817941" y="2285136"/>
            <a:ext cx="88563" cy="88661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0845582" y="567641"/>
            <a:ext cx="193562" cy="205852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22803" y="1871231"/>
            <a:ext cx="49885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dirty="0" smtClean="0"/>
              <a:t>, y</a:t>
            </a:r>
          </a:p>
          <a:p>
            <a:r>
              <a:rPr lang="en-US" dirty="0" smtClean="0"/>
              <a:t>1,4</a:t>
            </a:r>
          </a:p>
          <a:p>
            <a:r>
              <a:rPr lang="en-US" dirty="0" smtClean="0"/>
              <a:t>2,3</a:t>
            </a:r>
          </a:p>
          <a:p>
            <a:r>
              <a:rPr lang="en-US" dirty="0" smtClean="0"/>
              <a:t>3.5</a:t>
            </a:r>
          </a:p>
          <a:p>
            <a:r>
              <a:rPr lang="en-US" dirty="0" smtClean="0"/>
              <a:t>4,7</a:t>
            </a:r>
          </a:p>
          <a:p>
            <a:r>
              <a:rPr lang="en-US" dirty="0" smtClean="0"/>
              <a:t>8,9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88772" y="5144940"/>
                <a:ext cx="6218818" cy="10892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4400" b="0" i="1" dirty="0" smtClean="0">
                    <a:solidFill>
                      <a:schemeClr val="tx1"/>
                    </a:solidFill>
                  </a:rPr>
                  <a:t>b</a:t>
                </a:r>
                <a:r>
                  <a:rPr lang="en-GB" sz="4400" b="0" i="1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en-GB" sz="4400" b="0" baseline="-250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4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𝐶𝑜𝑣</m:t>
                        </m:r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[</m:t>
                        </m:r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]</m:t>
                        </m:r>
                      </m:num>
                      <m:den>
                        <m:sSubSup>
                          <m:sSubSupPr>
                            <m:ctrlPr>
                              <a:rPr lang="en-US" sz="44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44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4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GB" sz="4400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𝟔</m:t>
                        </m:r>
                        <m:r>
                          <a:rPr lang="en-GB" sz="4400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.</m:t>
                        </m:r>
                        <m:r>
                          <a:rPr lang="en-GB" sz="4400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𝟎𝟓</m:t>
                        </m:r>
                      </m:num>
                      <m:den>
                        <m:r>
                          <a:rPr lang="en-GB" sz="4400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𝟕</m:t>
                        </m:r>
                        <m:r>
                          <a:rPr lang="en-GB" sz="4400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.</m:t>
                        </m:r>
                        <m:r>
                          <a:rPr lang="en-GB" sz="4400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𝟑</m:t>
                        </m:r>
                      </m:den>
                    </m:f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=0.83</m:t>
                    </m:r>
                  </m:oMath>
                </a14:m>
                <a:endParaRPr lang="en-US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772" y="5144940"/>
                <a:ext cx="6218818" cy="1089209"/>
              </a:xfrm>
              <a:prstGeom prst="rect">
                <a:avLst/>
              </a:prstGeom>
              <a:blipFill rotWithShape="0">
                <a:blip r:embed="rId3"/>
                <a:stretch>
                  <a:fillRect l="-5490" b="-7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87617" y="3664990"/>
                <a:ext cx="5008065" cy="14773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GB" sz="24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GB" sz="2400" dirty="0" smtClean="0">
                  <a:solidFill>
                    <a:srgbClr val="FF0000"/>
                  </a:solidFill>
                </a:endParaRPr>
              </a:p>
              <a:p>
                <a:r>
                  <a:rPr lang="en-US" sz="2400" dirty="0" smtClean="0"/>
                  <a:t>		    = 5.6 – 0.83 * 3.6</a:t>
                </a:r>
              </a:p>
              <a:p>
                <a:r>
                  <a:rPr lang="en-US" sz="2400" dirty="0"/>
                  <a:t>	</a:t>
                </a:r>
                <a:r>
                  <a:rPr lang="en-US" sz="2400" dirty="0" smtClean="0"/>
                  <a:t>	    = 5.6 – 2.99</a:t>
                </a:r>
              </a:p>
              <a:p>
                <a:r>
                  <a:rPr lang="en-US" sz="2400" dirty="0"/>
                  <a:t>	</a:t>
                </a:r>
                <a:r>
                  <a:rPr lang="en-US" sz="2400" dirty="0" smtClean="0"/>
                  <a:t>	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    = 2.5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17" y="3664990"/>
                <a:ext cx="5008065" cy="1477328"/>
              </a:xfrm>
              <a:prstGeom prst="rect">
                <a:avLst/>
              </a:prstGeom>
              <a:blipFill rotWithShape="0">
                <a:blip r:embed="rId4"/>
                <a:stretch>
                  <a:fillRect t="-35391" b="-11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6096000" y="5104382"/>
                <a:ext cx="592531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2.2</m:t>
                      </m:r>
                      <m:r>
                        <a:rPr lang="en-US" sz="2400" i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0.83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104382"/>
                <a:ext cx="5925311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329024" y="3203325"/>
                <a:ext cx="9252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=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</a:rPr>
                      <m:t>6</m:t>
                    </m:r>
                    <m:r>
                      <a:rPr lang="en-GB" sz="2400" b="0" i="1" dirty="0" smtClean="0">
                        <a:latin typeface="Cambria Math" charset="0"/>
                      </a:rPr>
                      <m:t>.05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024" y="3203325"/>
                <a:ext cx="925253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5263" r="-1316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847028" y="1906367"/>
                <a:ext cx="4179670" cy="714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charset="0"/>
                        </a:rPr>
                        <m:t>𝐶𝑜𝑣</m:t>
                      </m:r>
                      <m:r>
                        <a:rPr lang="en-GB" sz="2400" b="0" i="1" smtClean="0">
                          <a:latin typeface="Cambria Math" charset="0"/>
                        </a:rPr>
                        <m:t> 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GB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GB" sz="24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bg-BG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bg-BG" sz="2400" b="0" i="1" smtClean="0">
                                  <a:latin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GB" sz="2400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GB" sz="2400" b="0" i="1" smtClean="0">
                                  <a:latin typeface="Cambria Math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i="1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24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GB" sz="24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en-GB" sz="2400" b="0" i="1" smtClean="0">
                              <a:latin typeface="Cambria Math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028" y="1906367"/>
                <a:ext cx="4179670" cy="71410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99027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1902"/>
            <a:ext cx="10515600" cy="1325563"/>
          </a:xfrm>
        </p:spPr>
        <p:txBody>
          <a:bodyPr/>
          <a:lstStyle/>
          <a:p>
            <a:r>
              <a:rPr lang="en-GB" dirty="0" smtClean="0"/>
              <a:t>R</a:t>
            </a:r>
            <a:r>
              <a:rPr lang="en-GB" baseline="30000" dirty="0" smtClean="0"/>
              <a:t>2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232833"/>
            <a:ext cx="6125222" cy="4351338"/>
          </a:xfrm>
        </p:spPr>
        <p:txBody>
          <a:bodyPr/>
          <a:lstStyle/>
          <a:p>
            <a:r>
              <a:rPr lang="en-US" dirty="0" smtClean="0"/>
              <a:t>Coefficient of determination</a:t>
            </a:r>
          </a:p>
          <a:p>
            <a:r>
              <a:rPr lang="en-US" dirty="0" smtClean="0"/>
              <a:t>Proportion of how much variance in y is explained by x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011" y="0"/>
            <a:ext cx="4633137" cy="529501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559749" y="546755"/>
            <a:ext cx="3516746" cy="289444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8059918" y="2780907"/>
            <a:ext cx="9426" cy="2450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9351390" y="1574276"/>
            <a:ext cx="0" cy="4147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8897688" y="2305461"/>
            <a:ext cx="10998" cy="754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1068640" y="546755"/>
            <a:ext cx="7855" cy="1806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8493973" y="2647507"/>
            <a:ext cx="7855" cy="5591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484882" y="540618"/>
            <a:ext cx="3591613" cy="613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477027" y="758744"/>
            <a:ext cx="3591613" cy="613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477027" y="1536830"/>
            <a:ext cx="1874363" cy="9404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435666" y="1973102"/>
            <a:ext cx="1874363" cy="9404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496889" y="2674334"/>
            <a:ext cx="997084" cy="3359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7456935" y="3203325"/>
            <a:ext cx="997084" cy="3359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753116" y="2781801"/>
            <a:ext cx="265707" cy="286186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485500" y="2683505"/>
            <a:ext cx="488572" cy="534567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876240" y="1556843"/>
            <a:ext cx="424973" cy="440411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8817941" y="2285136"/>
            <a:ext cx="88563" cy="88661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0845582" y="567641"/>
            <a:ext cx="193562" cy="205852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97105" y="2979469"/>
                <a:ext cx="5255157" cy="1386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  <m:sup>
                          <m: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=1 − </m:t>
                      </m:r>
                      <m:f>
                        <m:fPr>
                          <m:ctrlPr>
                            <a:rPr lang="bg-BG" sz="4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bg-BG" sz="4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𝑟𝑒𝑠𝑖𝑑𝑢𝑎𝑙𝑠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05" y="2979469"/>
                <a:ext cx="5255157" cy="138647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30209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1902"/>
            <a:ext cx="10515600" cy="1325563"/>
          </a:xfrm>
        </p:spPr>
        <p:txBody>
          <a:bodyPr/>
          <a:lstStyle/>
          <a:p>
            <a:r>
              <a:rPr lang="en-GB" dirty="0" smtClean="0"/>
              <a:t>R</a:t>
            </a:r>
            <a:r>
              <a:rPr lang="en-GB" baseline="30000" dirty="0" smtClean="0"/>
              <a:t>2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232833"/>
            <a:ext cx="6125222" cy="4351338"/>
          </a:xfrm>
        </p:spPr>
        <p:txBody>
          <a:bodyPr/>
          <a:lstStyle/>
          <a:p>
            <a:r>
              <a:rPr lang="en-US" dirty="0" smtClean="0"/>
              <a:t>Coefficient of determination</a:t>
            </a:r>
          </a:p>
          <a:p>
            <a:r>
              <a:rPr lang="en-US" dirty="0" smtClean="0"/>
              <a:t>Proportion of how much variance in y is explained by x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011" y="0"/>
            <a:ext cx="4633137" cy="529501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559749" y="546755"/>
            <a:ext cx="3516746" cy="289444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8059918" y="2780907"/>
            <a:ext cx="9426" cy="2450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9351390" y="1574276"/>
            <a:ext cx="0" cy="4147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8897688" y="2305461"/>
            <a:ext cx="10998" cy="754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1068640" y="546755"/>
            <a:ext cx="7855" cy="1806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8493973" y="2647507"/>
            <a:ext cx="7855" cy="5591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484882" y="540618"/>
            <a:ext cx="3591613" cy="613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477027" y="758744"/>
            <a:ext cx="3591613" cy="613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477027" y="1536830"/>
            <a:ext cx="1874363" cy="9404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435666" y="1973102"/>
            <a:ext cx="1874363" cy="9404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496889" y="2674334"/>
            <a:ext cx="997084" cy="3359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7456935" y="3203325"/>
            <a:ext cx="997084" cy="3359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753116" y="2781801"/>
            <a:ext cx="265707" cy="286186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485500" y="2683505"/>
            <a:ext cx="488572" cy="534567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876240" y="1556843"/>
            <a:ext cx="424973" cy="440411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8817941" y="2285136"/>
            <a:ext cx="88563" cy="88661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0845582" y="567641"/>
            <a:ext cx="193562" cy="205852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97105" y="2979469"/>
                <a:ext cx="5255157" cy="1386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  <m:sup>
                          <m: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=1 − </m:t>
                      </m:r>
                      <m:f>
                        <m:fPr>
                          <m:ctrlPr>
                            <a:rPr lang="bg-BG" sz="4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bg-BG" sz="4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𝑟𝑒𝑠𝑖𝑑𝑢𝑎𝑙𝑠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05" y="2979469"/>
                <a:ext cx="5255157" cy="138647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032387" y="5295014"/>
            <a:ext cx="29432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Wait, what?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444993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1902"/>
            <a:ext cx="10515600" cy="1325563"/>
          </a:xfrm>
        </p:spPr>
        <p:txBody>
          <a:bodyPr/>
          <a:lstStyle/>
          <a:p>
            <a:r>
              <a:rPr lang="en-GB" dirty="0" smtClean="0"/>
              <a:t>R</a:t>
            </a:r>
            <a:r>
              <a:rPr lang="en-GB" baseline="30000" dirty="0" smtClean="0"/>
              <a:t>2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232833"/>
            <a:ext cx="6125222" cy="4351338"/>
          </a:xfrm>
        </p:spPr>
        <p:txBody>
          <a:bodyPr/>
          <a:lstStyle/>
          <a:p>
            <a:r>
              <a:rPr lang="en-US" dirty="0" smtClean="0"/>
              <a:t>Coefficient of determination</a:t>
            </a:r>
          </a:p>
          <a:p>
            <a:r>
              <a:rPr lang="en-US" dirty="0" smtClean="0"/>
              <a:t>Proportion of how much variance in y is explained by x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011" y="0"/>
            <a:ext cx="4633137" cy="529501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559749" y="546755"/>
            <a:ext cx="3516746" cy="289444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8059918" y="2780907"/>
            <a:ext cx="9426" cy="2450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9351390" y="1574276"/>
            <a:ext cx="0" cy="4147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8897688" y="2305461"/>
            <a:ext cx="10998" cy="754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1068640" y="546755"/>
            <a:ext cx="7855" cy="1806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8493973" y="2647507"/>
            <a:ext cx="7855" cy="5591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484882" y="540618"/>
            <a:ext cx="3591613" cy="613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477027" y="758744"/>
            <a:ext cx="3591613" cy="613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477027" y="1536830"/>
            <a:ext cx="1874363" cy="9404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435666" y="1973102"/>
            <a:ext cx="1874363" cy="9404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496889" y="2674334"/>
            <a:ext cx="997084" cy="3359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7456935" y="3203325"/>
            <a:ext cx="997084" cy="3359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753116" y="2781801"/>
            <a:ext cx="265707" cy="286186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485500" y="2683505"/>
            <a:ext cx="488572" cy="534567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876240" y="1556843"/>
            <a:ext cx="424973" cy="440411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8817941" y="2285136"/>
            <a:ext cx="88563" cy="88661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0845582" y="567641"/>
            <a:ext cx="193562" cy="205852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97105" y="2979469"/>
                <a:ext cx="5255157" cy="1386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  <m:sup>
                          <m: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=1 − </m:t>
                      </m:r>
                      <m:f>
                        <m:fPr>
                          <m:ctrlPr>
                            <a:rPr lang="bg-BG" sz="4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bg-BG" sz="4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𝑟𝑒𝑠𝑖𝑑𝑢𝑎𝑙𝑠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05" y="2979469"/>
                <a:ext cx="5255157" cy="138647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58265" y="5046783"/>
            <a:ext cx="6718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We know what </a:t>
            </a:r>
            <a:r>
              <a:rPr lang="en-US" sz="2400" dirty="0" err="1" smtClean="0"/>
              <a:t>SS</a:t>
            </a:r>
            <a:r>
              <a:rPr lang="en-US" sz="2400" baseline="-25000" dirty="0" err="1" smtClean="0"/>
              <a:t>res</a:t>
            </a:r>
            <a:r>
              <a:rPr lang="en-US" sz="2400" dirty="0" smtClean="0"/>
              <a:t> is – the residual sum of squares.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56935" y="4974817"/>
                <a:ext cx="1845497" cy="6706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charset="0"/>
                            </a:rPr>
                            <m:t>= </m:t>
                          </m:r>
                        </m:e>
                      </m:nary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i="1">
                              <a:latin typeface="Cambria Math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935" y="4974817"/>
                <a:ext cx="1845497" cy="670696"/>
              </a:xfrm>
              <a:prstGeom prst="rect">
                <a:avLst/>
              </a:prstGeom>
              <a:blipFill rotWithShape="0">
                <a:blip r:embed="rId4"/>
                <a:stretch>
                  <a:fillRect r="-23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92220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1902"/>
            <a:ext cx="10515600" cy="1325563"/>
          </a:xfrm>
        </p:spPr>
        <p:txBody>
          <a:bodyPr/>
          <a:lstStyle/>
          <a:p>
            <a:r>
              <a:rPr lang="en-GB" dirty="0" smtClean="0"/>
              <a:t>R</a:t>
            </a:r>
            <a:r>
              <a:rPr lang="en-GB" baseline="30000" dirty="0" smtClean="0"/>
              <a:t>2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232833"/>
            <a:ext cx="6125222" cy="4351338"/>
          </a:xfrm>
        </p:spPr>
        <p:txBody>
          <a:bodyPr/>
          <a:lstStyle/>
          <a:p>
            <a:r>
              <a:rPr lang="en-US" dirty="0" smtClean="0"/>
              <a:t>Coefficient of determination</a:t>
            </a:r>
          </a:p>
          <a:p>
            <a:r>
              <a:rPr lang="en-US" dirty="0" smtClean="0"/>
              <a:t>Proportion of how much variance in y is explained by x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011" y="0"/>
            <a:ext cx="4633137" cy="529501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559749" y="546755"/>
            <a:ext cx="3516746" cy="289444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8059918" y="2780907"/>
            <a:ext cx="9426" cy="2450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9351390" y="1574276"/>
            <a:ext cx="0" cy="4147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8897688" y="2305461"/>
            <a:ext cx="10998" cy="754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1068640" y="546755"/>
            <a:ext cx="7855" cy="1806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8493973" y="2647507"/>
            <a:ext cx="7855" cy="5591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484882" y="540618"/>
            <a:ext cx="3591613" cy="613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477027" y="758744"/>
            <a:ext cx="3591613" cy="613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477027" y="1536830"/>
            <a:ext cx="1874363" cy="9404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435666" y="1973102"/>
            <a:ext cx="1874363" cy="9404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496889" y="2674334"/>
            <a:ext cx="997084" cy="3359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7456935" y="3203325"/>
            <a:ext cx="997084" cy="3359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753116" y="2781801"/>
            <a:ext cx="265707" cy="286186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485500" y="2683505"/>
            <a:ext cx="488572" cy="534567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876240" y="1556843"/>
            <a:ext cx="424973" cy="440411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8817941" y="2285136"/>
            <a:ext cx="88563" cy="88661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0845582" y="567641"/>
            <a:ext cx="193562" cy="205852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97105" y="2979469"/>
                <a:ext cx="5255157" cy="1386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  <m:sup>
                          <m: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=1 − </m:t>
                      </m:r>
                      <m:f>
                        <m:fPr>
                          <m:ctrlPr>
                            <a:rPr lang="bg-BG" sz="4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bg-BG" sz="4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𝑟𝑒𝑠𝑖𝑑𝑢𝑎𝑙𝑠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05" y="2979469"/>
                <a:ext cx="5255157" cy="138647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41430" y="5035205"/>
            <a:ext cx="66418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We know what </a:t>
            </a:r>
            <a:r>
              <a:rPr lang="en-US" sz="2400" dirty="0" err="1" smtClean="0"/>
              <a:t>SS</a:t>
            </a:r>
            <a:r>
              <a:rPr lang="en-US" sz="2400" baseline="-25000" dirty="0" err="1" smtClean="0"/>
              <a:t>res</a:t>
            </a:r>
            <a:r>
              <a:rPr lang="en-US" sz="2400" dirty="0" smtClean="0"/>
              <a:t> is – the residual sum of squares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The total sum of squares is this: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56935" y="4974817"/>
                <a:ext cx="1845497" cy="6706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charset="0"/>
                            </a:rPr>
                            <m:t>= </m:t>
                          </m:r>
                        </m:e>
                      </m:nary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i="1">
                              <a:latin typeface="Cambria Math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935" y="4974817"/>
                <a:ext cx="1845497" cy="670696"/>
              </a:xfrm>
              <a:prstGeom prst="rect">
                <a:avLst/>
              </a:prstGeom>
              <a:blipFill rotWithShape="0">
                <a:blip r:embed="rId4"/>
                <a:stretch>
                  <a:fillRect r="-23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183248" y="5981265"/>
                <a:ext cx="1845497" cy="6706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GB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3248" y="5981265"/>
                <a:ext cx="1845497" cy="6706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8626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models to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00" y="1371658"/>
            <a:ext cx="2932006" cy="19351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901" y="1371658"/>
            <a:ext cx="6829647" cy="512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1016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1902"/>
            <a:ext cx="10515600" cy="1325563"/>
          </a:xfrm>
        </p:spPr>
        <p:txBody>
          <a:bodyPr/>
          <a:lstStyle/>
          <a:p>
            <a:r>
              <a:rPr lang="en-GB" dirty="0" smtClean="0"/>
              <a:t>R</a:t>
            </a:r>
            <a:r>
              <a:rPr lang="en-GB" baseline="30000" dirty="0" smtClean="0"/>
              <a:t>2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232833"/>
            <a:ext cx="6125222" cy="4351338"/>
          </a:xfrm>
        </p:spPr>
        <p:txBody>
          <a:bodyPr/>
          <a:lstStyle/>
          <a:p>
            <a:r>
              <a:rPr lang="en-US" dirty="0" smtClean="0"/>
              <a:t>Coefficient of determination</a:t>
            </a:r>
          </a:p>
          <a:p>
            <a:r>
              <a:rPr lang="en-US" dirty="0" smtClean="0"/>
              <a:t>Proportion of how much variance in y is explained by x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011" y="0"/>
            <a:ext cx="4633137" cy="529501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559749" y="546755"/>
            <a:ext cx="3516746" cy="289444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8059918" y="2780907"/>
            <a:ext cx="9426" cy="2450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9351390" y="1574276"/>
            <a:ext cx="0" cy="4147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8897688" y="2305461"/>
            <a:ext cx="10998" cy="754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1068640" y="546755"/>
            <a:ext cx="7855" cy="1806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8493973" y="2647507"/>
            <a:ext cx="7855" cy="5591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484882" y="540618"/>
            <a:ext cx="3591613" cy="613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477027" y="758744"/>
            <a:ext cx="3591613" cy="613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477027" y="1536830"/>
            <a:ext cx="1874363" cy="9404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435666" y="1973102"/>
            <a:ext cx="1874363" cy="9404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496889" y="2674334"/>
            <a:ext cx="997084" cy="3359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7456935" y="3203325"/>
            <a:ext cx="997084" cy="3359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753116" y="2781801"/>
            <a:ext cx="265707" cy="286186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485500" y="2683505"/>
            <a:ext cx="488572" cy="534567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876240" y="1556843"/>
            <a:ext cx="424973" cy="440411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8817941" y="2285136"/>
            <a:ext cx="88563" cy="88661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0845582" y="567641"/>
            <a:ext cx="193562" cy="205852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97105" y="2979469"/>
                <a:ext cx="5255157" cy="1386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  <m:sup>
                          <m: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=1 − </m:t>
                      </m:r>
                      <m:f>
                        <m:fPr>
                          <m:ctrlPr>
                            <a:rPr lang="bg-BG" sz="4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bg-BG" sz="4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𝑟𝑒𝑠𝑖𝑑𝑢𝑎𝑙𝑠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05" y="2979469"/>
                <a:ext cx="5255157" cy="138647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41430" y="5035205"/>
            <a:ext cx="66418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We know what </a:t>
            </a:r>
            <a:r>
              <a:rPr lang="en-US" sz="2400" dirty="0" err="1" smtClean="0"/>
              <a:t>SS</a:t>
            </a:r>
            <a:r>
              <a:rPr lang="en-US" sz="2400" baseline="-25000" dirty="0" err="1" smtClean="0"/>
              <a:t>res</a:t>
            </a:r>
            <a:r>
              <a:rPr lang="en-US" sz="2400" dirty="0" smtClean="0"/>
              <a:t> is – the residual sum of squares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The total sum of squares is this: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56935" y="4974817"/>
                <a:ext cx="1845497" cy="6706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charset="0"/>
                            </a:rPr>
                            <m:t>= </m:t>
                          </m:r>
                        </m:e>
                      </m:nary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i="1">
                              <a:latin typeface="Cambria Math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935" y="4974817"/>
                <a:ext cx="1845497" cy="670696"/>
              </a:xfrm>
              <a:prstGeom prst="rect">
                <a:avLst/>
              </a:prstGeom>
              <a:blipFill rotWithShape="0">
                <a:blip r:embed="rId4"/>
                <a:stretch>
                  <a:fillRect r="-23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010366" y="5981265"/>
                <a:ext cx="3731747" cy="6706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GB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charset="0"/>
                            </a:rPr>
                            <m:t> </m:t>
                          </m:r>
                        </m:e>
                      </m:nary>
                      <m:r>
                        <a:rPr lang="en-GB" b="0" i="1" smtClean="0">
                          <a:latin typeface="Cambria Math" charset="0"/>
                        </a:rPr>
                        <m:t>= </m:t>
                      </m:r>
                      <m:sSup>
                        <m:sSupPr>
                          <m:ctrlPr>
                            <a:rPr lang="en-GB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GB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charset="0"/>
                        </a:rPr>
                        <m:t>∗(</m:t>
                      </m:r>
                      <m:r>
                        <a:rPr lang="en-GB" b="0" i="1" smtClean="0">
                          <a:latin typeface="Cambria Math" charset="0"/>
                        </a:rPr>
                        <m:t>𝑛</m:t>
                      </m:r>
                      <m:r>
                        <a:rPr lang="en-GB" b="0" i="1" smtClean="0">
                          <a:latin typeface="Cambria Math" charset="0"/>
                        </a:rPr>
                        <m:t>−1)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366" y="5981265"/>
                <a:ext cx="3731747" cy="6706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78258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1902"/>
            <a:ext cx="10515600" cy="1325563"/>
          </a:xfrm>
        </p:spPr>
        <p:txBody>
          <a:bodyPr/>
          <a:lstStyle/>
          <a:p>
            <a:r>
              <a:rPr lang="en-GB" dirty="0" smtClean="0"/>
              <a:t>R</a:t>
            </a:r>
            <a:r>
              <a:rPr lang="en-GB" baseline="30000" dirty="0" smtClean="0"/>
              <a:t>2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232833"/>
            <a:ext cx="6125222" cy="4351338"/>
          </a:xfrm>
        </p:spPr>
        <p:txBody>
          <a:bodyPr/>
          <a:lstStyle/>
          <a:p>
            <a:r>
              <a:rPr lang="en-US" dirty="0" smtClean="0"/>
              <a:t>Coefficient of determination</a:t>
            </a:r>
          </a:p>
          <a:p>
            <a:r>
              <a:rPr lang="en-US" dirty="0" smtClean="0"/>
              <a:t>Proportion of how much variance in y is explained by x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011" y="0"/>
            <a:ext cx="4633137" cy="529501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559749" y="546755"/>
            <a:ext cx="3516746" cy="289444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8059918" y="2780907"/>
            <a:ext cx="9426" cy="2450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9351390" y="1574276"/>
            <a:ext cx="0" cy="4147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8897688" y="2305461"/>
            <a:ext cx="10998" cy="754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1068640" y="546755"/>
            <a:ext cx="7855" cy="1806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8493973" y="2647507"/>
            <a:ext cx="7855" cy="5591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484882" y="540618"/>
            <a:ext cx="3591613" cy="613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477027" y="758744"/>
            <a:ext cx="3591613" cy="613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477027" y="1536830"/>
            <a:ext cx="1874363" cy="9404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435666" y="1973102"/>
            <a:ext cx="1874363" cy="9404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496889" y="2674334"/>
            <a:ext cx="997084" cy="3359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7456935" y="3203325"/>
            <a:ext cx="997084" cy="3359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753116" y="2781801"/>
            <a:ext cx="265707" cy="286186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485500" y="2683505"/>
            <a:ext cx="488572" cy="534567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876240" y="1556843"/>
            <a:ext cx="424973" cy="440411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8817941" y="2285136"/>
            <a:ext cx="88563" cy="88661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0845582" y="567641"/>
            <a:ext cx="193562" cy="205852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97105" y="2979469"/>
                <a:ext cx="5255157" cy="1386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  <m:sup>
                          <m: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=1 − </m:t>
                      </m:r>
                      <m:f>
                        <m:fPr>
                          <m:ctrlPr>
                            <a:rPr lang="bg-BG" sz="4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bg-BG" sz="4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𝑟𝑒𝑠𝑖𝑑𝑢𝑎𝑙𝑠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05" y="2979469"/>
                <a:ext cx="5255157" cy="138647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41430" y="5035205"/>
            <a:ext cx="66418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We know what </a:t>
            </a:r>
            <a:r>
              <a:rPr lang="en-US" sz="2400" dirty="0" err="1" smtClean="0"/>
              <a:t>SS</a:t>
            </a:r>
            <a:r>
              <a:rPr lang="en-US" sz="2400" baseline="-25000" dirty="0" err="1" smtClean="0"/>
              <a:t>res</a:t>
            </a:r>
            <a:r>
              <a:rPr lang="en-US" sz="2400" dirty="0" smtClean="0"/>
              <a:t> is – the residual sum of squares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The total sum of squares is this: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56935" y="4974817"/>
                <a:ext cx="1845497" cy="6706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charset="0"/>
                            </a:rPr>
                            <m:t>= </m:t>
                          </m:r>
                        </m:e>
                      </m:nary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i="1">
                              <a:latin typeface="Cambria Math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935" y="4974817"/>
                <a:ext cx="1845497" cy="670696"/>
              </a:xfrm>
              <a:prstGeom prst="rect">
                <a:avLst/>
              </a:prstGeom>
              <a:blipFill rotWithShape="0">
                <a:blip r:embed="rId4"/>
                <a:stretch>
                  <a:fillRect r="-23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010366" y="5981265"/>
                <a:ext cx="3731747" cy="6706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GB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charset="0"/>
                            </a:rPr>
                            <m:t> </m:t>
                          </m:r>
                        </m:e>
                      </m:nary>
                      <m:r>
                        <a:rPr lang="en-GB" b="0" i="1" smtClean="0">
                          <a:latin typeface="Cambria Math" charset="0"/>
                        </a:rPr>
                        <m:t>= </m:t>
                      </m:r>
                      <m:sSup>
                        <m:sSupPr>
                          <m:ctrlPr>
                            <a:rPr lang="en-GB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GB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charset="0"/>
                        </a:rPr>
                        <m:t>∗(</m:t>
                      </m:r>
                      <m:r>
                        <a:rPr lang="en-GB" b="0" i="1" smtClean="0">
                          <a:latin typeface="Cambria Math" charset="0"/>
                        </a:rPr>
                        <m:t>𝑛</m:t>
                      </m:r>
                      <m:r>
                        <a:rPr lang="en-GB" b="0" i="1" smtClean="0">
                          <a:latin typeface="Cambria Math" charset="0"/>
                        </a:rPr>
                        <m:t>−1)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366" y="5981265"/>
                <a:ext cx="3731747" cy="6706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0845582" y="5035205"/>
            <a:ext cx="593432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3.03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1379424" y="1709450"/>
            <a:ext cx="49885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dirty="0" smtClean="0"/>
              <a:t>, y</a:t>
            </a:r>
          </a:p>
          <a:p>
            <a:r>
              <a:rPr lang="en-US" dirty="0" smtClean="0"/>
              <a:t>1,4</a:t>
            </a:r>
          </a:p>
          <a:p>
            <a:r>
              <a:rPr lang="en-US" dirty="0" smtClean="0"/>
              <a:t>2,3</a:t>
            </a:r>
          </a:p>
          <a:p>
            <a:r>
              <a:rPr lang="en-US" dirty="0" smtClean="0"/>
              <a:t>3.5</a:t>
            </a:r>
          </a:p>
          <a:p>
            <a:r>
              <a:rPr lang="en-US" dirty="0" smtClean="0"/>
              <a:t>4,7</a:t>
            </a:r>
          </a:p>
          <a:p>
            <a:r>
              <a:rPr lang="en-US" dirty="0" smtClean="0"/>
              <a:t>8,9</a:t>
            </a:r>
          </a:p>
          <a:p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0788365" y="6005630"/>
            <a:ext cx="814647" cy="646331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5.8 * 4</a:t>
            </a:r>
          </a:p>
          <a:p>
            <a:r>
              <a:rPr lang="en-US" dirty="0" smtClean="0"/>
              <a:t>23.2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6479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1902"/>
            <a:ext cx="10515600" cy="1325563"/>
          </a:xfrm>
        </p:spPr>
        <p:txBody>
          <a:bodyPr/>
          <a:lstStyle/>
          <a:p>
            <a:r>
              <a:rPr lang="en-GB" dirty="0" smtClean="0"/>
              <a:t>R</a:t>
            </a:r>
            <a:r>
              <a:rPr lang="en-GB" baseline="30000" dirty="0" smtClean="0"/>
              <a:t>2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232833"/>
            <a:ext cx="6125222" cy="4351338"/>
          </a:xfrm>
        </p:spPr>
        <p:txBody>
          <a:bodyPr/>
          <a:lstStyle/>
          <a:p>
            <a:r>
              <a:rPr lang="en-US" dirty="0" smtClean="0"/>
              <a:t>Coefficient of determination</a:t>
            </a:r>
          </a:p>
          <a:p>
            <a:r>
              <a:rPr lang="en-US" dirty="0" smtClean="0"/>
              <a:t>Proportion of how much variance in y is explained by x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011" y="0"/>
            <a:ext cx="4633137" cy="529501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559749" y="546755"/>
            <a:ext cx="3516746" cy="289444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8059918" y="2780907"/>
            <a:ext cx="9426" cy="2450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9351390" y="1574276"/>
            <a:ext cx="0" cy="4147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8897688" y="2305461"/>
            <a:ext cx="10998" cy="754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1068640" y="546755"/>
            <a:ext cx="7855" cy="1806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8493973" y="2647507"/>
            <a:ext cx="7855" cy="5591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484882" y="540618"/>
            <a:ext cx="3591613" cy="613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477027" y="758744"/>
            <a:ext cx="3591613" cy="613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477027" y="1536830"/>
            <a:ext cx="1874363" cy="9404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435666" y="1973102"/>
            <a:ext cx="1874363" cy="9404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496889" y="2674334"/>
            <a:ext cx="997084" cy="3359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7456935" y="3203325"/>
            <a:ext cx="997084" cy="3359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753116" y="2781801"/>
            <a:ext cx="265707" cy="286186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485500" y="2683505"/>
            <a:ext cx="488572" cy="534567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876240" y="1556843"/>
            <a:ext cx="424973" cy="440411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8817941" y="2285136"/>
            <a:ext cx="88563" cy="88661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0845582" y="567641"/>
            <a:ext cx="193562" cy="205852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97105" y="2979469"/>
                <a:ext cx="5255157" cy="1386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  <m:sup>
                          <m: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=1 − </m:t>
                      </m:r>
                      <m:f>
                        <m:fPr>
                          <m:ctrlPr>
                            <a:rPr lang="bg-BG" sz="4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bg-BG" sz="4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𝑟𝑒𝑠𝑖𝑑𝑢𝑎𝑙𝑠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05" y="2979469"/>
                <a:ext cx="5255157" cy="138647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541430" y="5035205"/>
                <a:ext cx="6641818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We know what </a:t>
                </a:r>
                <a:r>
                  <a:rPr lang="en-US" sz="2400" dirty="0" err="1" smtClean="0"/>
                  <a:t>SS</a:t>
                </a:r>
                <a:r>
                  <a:rPr lang="en-US" sz="2400" baseline="-25000" dirty="0" err="1" smtClean="0"/>
                  <a:t>res</a:t>
                </a:r>
                <a:r>
                  <a:rPr lang="en-US" sz="2400" dirty="0" smtClean="0"/>
                  <a:t> is – the residual sum of squares</a:t>
                </a:r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The total sum of squares is </a:t>
                </a:r>
                <a:r>
                  <a:rPr lang="en-US" sz="2400" dirty="0" smtClean="0"/>
                  <a:t>the nominator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GB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 smtClean="0"/>
                  <a:t>:</a:t>
                </a:r>
                <a:endParaRPr lang="en-US" sz="24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30" y="5035205"/>
                <a:ext cx="6641818" cy="1569660"/>
              </a:xfrm>
              <a:prstGeom prst="rect">
                <a:avLst/>
              </a:prstGeom>
              <a:blipFill rotWithShape="0">
                <a:blip r:embed="rId4"/>
                <a:stretch>
                  <a:fillRect l="-1469" t="-3113" r="-459" b="-8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56935" y="4974817"/>
                <a:ext cx="1845497" cy="6706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charset="0"/>
                            </a:rPr>
                            <m:t>= </m:t>
                          </m:r>
                        </m:e>
                      </m:nary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i="1">
                              <a:latin typeface="Cambria Math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935" y="4974817"/>
                <a:ext cx="1845497" cy="670696"/>
              </a:xfrm>
              <a:prstGeom prst="rect">
                <a:avLst/>
              </a:prstGeom>
              <a:blipFill rotWithShape="0">
                <a:blip r:embed="rId5"/>
                <a:stretch>
                  <a:fillRect r="-23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010366" y="5981265"/>
                <a:ext cx="3731747" cy="6706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GB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charset="0"/>
                            </a:rPr>
                            <m:t> </m:t>
                          </m:r>
                        </m:e>
                      </m:nary>
                      <m:r>
                        <a:rPr lang="en-GB" b="0" i="1" smtClean="0">
                          <a:latin typeface="Cambria Math" charset="0"/>
                        </a:rPr>
                        <m:t>= </m:t>
                      </m:r>
                      <m:sSup>
                        <m:sSupPr>
                          <m:ctrlPr>
                            <a:rPr lang="en-GB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GB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charset="0"/>
                        </a:rPr>
                        <m:t>∗(</m:t>
                      </m:r>
                      <m:r>
                        <a:rPr lang="en-GB" b="0" i="1" smtClean="0">
                          <a:latin typeface="Cambria Math" charset="0"/>
                        </a:rPr>
                        <m:t>𝑛</m:t>
                      </m:r>
                      <m:r>
                        <a:rPr lang="en-GB" b="0" i="1" smtClean="0">
                          <a:latin typeface="Cambria Math" charset="0"/>
                        </a:rPr>
                        <m:t>−1)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366" y="5981265"/>
                <a:ext cx="3731747" cy="67069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0845582" y="5035205"/>
            <a:ext cx="593432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3.03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1379424" y="1709450"/>
            <a:ext cx="49885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dirty="0" smtClean="0"/>
              <a:t>, y</a:t>
            </a:r>
          </a:p>
          <a:p>
            <a:r>
              <a:rPr lang="en-US" dirty="0" smtClean="0"/>
              <a:t>1,4</a:t>
            </a:r>
          </a:p>
          <a:p>
            <a:r>
              <a:rPr lang="en-US" dirty="0" smtClean="0"/>
              <a:t>2,3</a:t>
            </a:r>
          </a:p>
          <a:p>
            <a:r>
              <a:rPr lang="en-US" dirty="0" smtClean="0"/>
              <a:t>3.5</a:t>
            </a:r>
          </a:p>
          <a:p>
            <a:r>
              <a:rPr lang="en-US" dirty="0" smtClean="0"/>
              <a:t>4,7</a:t>
            </a:r>
          </a:p>
          <a:p>
            <a:r>
              <a:rPr lang="en-US" dirty="0" smtClean="0"/>
              <a:t>8,9</a:t>
            </a:r>
          </a:p>
          <a:p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0788365" y="6005630"/>
            <a:ext cx="814647" cy="646331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5.8 * 4</a:t>
            </a:r>
          </a:p>
          <a:p>
            <a:r>
              <a:rPr lang="en-US" dirty="0" smtClean="0"/>
              <a:t>23.2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838200" y="4229954"/>
            <a:ext cx="1598515" cy="646331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= 1 – 3.03/23.2</a:t>
            </a:r>
          </a:p>
          <a:p>
            <a:r>
              <a:rPr lang="en-US" dirty="0" smtClean="0"/>
              <a:t>= 0.87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5425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Minimizing sum of squared residuals of line</a:t>
            </a:r>
          </a:p>
          <a:p>
            <a:r>
              <a:rPr lang="en-US" dirty="0" smtClean="0"/>
              <a:t>Then get b</a:t>
            </a:r>
            <a:r>
              <a:rPr lang="en-US" baseline="-25000" dirty="0" smtClean="0"/>
              <a:t>1</a:t>
            </a:r>
            <a:r>
              <a:rPr lang="en-US" dirty="0" smtClean="0"/>
              <a:t> and b</a:t>
            </a:r>
            <a:r>
              <a:rPr lang="en-US" baseline="-25000" dirty="0" smtClean="0"/>
              <a:t>0</a:t>
            </a:r>
          </a:p>
          <a:p>
            <a:r>
              <a:rPr lang="en-US" dirty="0" smtClean="0"/>
              <a:t>Calculate R</a:t>
            </a:r>
            <a:r>
              <a:rPr lang="en-US" baseline="30000" dirty="0" smtClean="0"/>
              <a:t>2 </a:t>
            </a:r>
            <a:r>
              <a:rPr lang="en-US" dirty="0" smtClean="0"/>
              <a:t> to assess how much variance in the response variable is explained by the explanatory variable</a:t>
            </a:r>
          </a:p>
        </p:txBody>
      </p:sp>
    </p:spTree>
    <p:extLst>
      <p:ext uri="{BB962C8B-B14F-4D97-AF65-F5344CB8AC3E}">
        <p14:creationId xmlns:p14="http://schemas.microsoft.com/office/powerpoint/2010/main" val="19010604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– no hand-out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Run a linear regression in R with x and y as we’ve used them here.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&lt;-c(1,2,3,4,8)</a:t>
            </a:r>
          </a:p>
          <a:p>
            <a:pPr marL="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&lt;c(4,3,5,7,9)</a:t>
            </a:r>
          </a:p>
          <a:p>
            <a:pPr marL="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model1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&lt;- (lm(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y~x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model1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ummary(model1)</a:t>
            </a:r>
          </a:p>
          <a:p>
            <a:pPr marL="0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nova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(model1)</a:t>
            </a:r>
          </a:p>
          <a:p>
            <a:pPr marL="0" indent="0">
              <a:buNone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resid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(model1)</a:t>
            </a:r>
          </a:p>
          <a:p>
            <a:pPr marL="0" indent="0">
              <a:buNone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cov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x,y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ar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(x)</a:t>
            </a:r>
          </a:p>
          <a:p>
            <a:pPr marL="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plot(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y~x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062663" y="2298932"/>
            <a:ext cx="49885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dirty="0" smtClean="0"/>
              <a:t>, y</a:t>
            </a:r>
          </a:p>
          <a:p>
            <a:r>
              <a:rPr lang="en-US" dirty="0" smtClean="0"/>
              <a:t>1,4</a:t>
            </a:r>
          </a:p>
          <a:p>
            <a:r>
              <a:rPr lang="en-US" dirty="0" smtClean="0"/>
              <a:t>2,3</a:t>
            </a:r>
          </a:p>
          <a:p>
            <a:r>
              <a:rPr lang="en-US" dirty="0" smtClean="0"/>
              <a:t>3.5</a:t>
            </a:r>
          </a:p>
          <a:p>
            <a:r>
              <a:rPr lang="en-US" dirty="0" smtClean="0"/>
              <a:t>4,7</a:t>
            </a:r>
          </a:p>
          <a:p>
            <a:r>
              <a:rPr lang="en-US" dirty="0" smtClean="0"/>
              <a:t>8,9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-363793" y="3083763"/>
            <a:ext cx="59253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5740353" y="797073"/>
                <a:ext cx="5925311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2.2</m:t>
                      </m:r>
                      <m:r>
                        <a:rPr lang="en-US" sz="2400" i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0.83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 smtClean="0"/>
              </a:p>
              <a:p>
                <a:pPr algn="ctr"/>
                <a:r>
                  <a:rPr lang="en-US" sz="2400" dirty="0" smtClean="0"/>
                  <a:t>R</a:t>
                </a:r>
                <a:r>
                  <a:rPr lang="en-US" sz="2400" baseline="30000" dirty="0" smtClean="0"/>
                  <a:t>2 </a:t>
                </a:r>
                <a:r>
                  <a:rPr lang="en-US" sz="2400" dirty="0" smtClean="0"/>
                  <a:t>= 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0.87</a:t>
                </a:r>
                <a:endParaRPr lang="en-US" sz="2400" dirty="0" smtClean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353" y="797073"/>
                <a:ext cx="5925311" cy="830997"/>
              </a:xfrm>
              <a:prstGeom prst="rect">
                <a:avLst/>
              </a:prstGeom>
              <a:blipFill rotWithShape="0">
                <a:blip r:embed="rId2"/>
                <a:stretch>
                  <a:fillRect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0730071" y="320646"/>
                <a:ext cx="955711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𝜀</m:t>
                      </m:r>
                    </m:oMath>
                  </m:oMathPara>
                </a14:m>
                <a:endParaRPr lang="en-US" dirty="0" smtClean="0">
                  <a:solidFill>
                    <a:schemeClr val="accent1"/>
                  </a:solidFill>
                </a:endParaRPr>
              </a:p>
              <a:p>
                <a:r>
                  <a:rPr lang="en-US" dirty="0" smtClean="0">
                    <a:solidFill>
                      <a:schemeClr val="accent1"/>
                    </a:solidFill>
                  </a:rPr>
                  <a:t>-0.7 </a:t>
                </a:r>
              </a:p>
              <a:p>
                <a:r>
                  <a:rPr lang="en-US" dirty="0" smtClean="0">
                    <a:solidFill>
                      <a:schemeClr val="accent1"/>
                    </a:solidFill>
                  </a:rPr>
                  <a:t>1.2 </a:t>
                </a:r>
              </a:p>
              <a:p>
                <a:r>
                  <a:rPr lang="en-US" dirty="0" smtClean="0">
                    <a:solidFill>
                      <a:schemeClr val="accent1"/>
                    </a:solidFill>
                  </a:rPr>
                  <a:t>0.1 </a:t>
                </a:r>
                <a:endParaRPr lang="en-US" dirty="0" smtClean="0">
                  <a:solidFill>
                    <a:schemeClr val="accent1"/>
                  </a:solidFill>
                </a:endParaRPr>
              </a:p>
              <a:p>
                <a:r>
                  <a:rPr lang="en-US" dirty="0" smtClean="0">
                    <a:solidFill>
                      <a:schemeClr val="accent1"/>
                    </a:solidFill>
                  </a:rPr>
                  <a:t>1 </a:t>
                </a:r>
              </a:p>
              <a:p>
                <a:r>
                  <a:rPr lang="en-US" dirty="0" smtClean="0">
                    <a:solidFill>
                      <a:schemeClr val="accent1"/>
                    </a:solidFill>
                  </a:rPr>
                  <a:t>0.</a:t>
                </a:r>
                <a:endParaRPr lang="en-US" dirty="0" smtClean="0">
                  <a:solidFill>
                    <a:schemeClr val="accent1"/>
                  </a:solidFill>
                </a:endParaRPr>
              </a:p>
              <a:p>
                <a:r>
                  <a:rPr lang="en-US" dirty="0" smtClean="0">
                    <a:solidFill>
                      <a:schemeClr val="accent1"/>
                    </a:solidFill>
                  </a:rPr>
                  <a:t>SS: 3.03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0071" y="320646"/>
                <a:ext cx="955711" cy="2031325"/>
              </a:xfrm>
              <a:prstGeom prst="rect">
                <a:avLst/>
              </a:prstGeom>
              <a:blipFill rotWithShape="0">
                <a:blip r:embed="rId3"/>
                <a:stretch>
                  <a:fillRect l="-5096" r="-1274" b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888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models to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00" y="1371658"/>
            <a:ext cx="2932006" cy="19351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8986"/>
            <a:ext cx="3611603" cy="27087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024" y="1296286"/>
            <a:ext cx="6845300" cy="51054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5964865" y="2488019"/>
            <a:ext cx="5061098" cy="2179674"/>
          </a:xfrm>
          <a:prstGeom prst="line">
            <a:avLst/>
          </a:prstGeom>
          <a:ln w="4762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043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models to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00" y="1371658"/>
            <a:ext cx="2932006" cy="19351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694" y="1254642"/>
            <a:ext cx="7484589" cy="544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43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958</TotalTime>
  <Words>1896</Words>
  <Application>Microsoft Macintosh PowerPoint</Application>
  <PresentationFormat>Widescreen</PresentationFormat>
  <Paragraphs>750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2" baseType="lpstr">
      <vt:lpstr>Blackmoor LET Plain</vt:lpstr>
      <vt:lpstr>Calibri</vt:lpstr>
      <vt:lpstr>Calibri Light</vt:lpstr>
      <vt:lpstr>Cambria Math</vt:lpstr>
      <vt:lpstr>Courier</vt:lpstr>
      <vt:lpstr>STHupo</vt:lpstr>
      <vt:lpstr>Arial</vt:lpstr>
      <vt:lpstr>Office Theme</vt:lpstr>
      <vt:lpstr>Statistics  with  Spa            ows</vt:lpstr>
      <vt:lpstr>Outline</vt:lpstr>
      <vt:lpstr>Linear models</vt:lpstr>
      <vt:lpstr>Fitting models to data</vt:lpstr>
      <vt:lpstr>Fitting models to data</vt:lpstr>
      <vt:lpstr>Fitting models to data</vt:lpstr>
      <vt:lpstr>Fitting models to data</vt:lpstr>
      <vt:lpstr>Fitting models to data</vt:lpstr>
      <vt:lpstr>Fitting models to data</vt:lpstr>
      <vt:lpstr>Linear models</vt:lpstr>
      <vt:lpstr>Linear models</vt:lpstr>
      <vt:lpstr>Linear models</vt:lpstr>
      <vt:lpstr>Linear models</vt:lpstr>
      <vt:lpstr>Linear models</vt:lpstr>
      <vt:lpstr>Linear models</vt:lpstr>
      <vt:lpstr>Linear models</vt:lpstr>
      <vt:lpstr>Linear models</vt:lpstr>
      <vt:lpstr>Linear models</vt:lpstr>
      <vt:lpstr>Linear models</vt:lpstr>
      <vt:lpstr>Let’s give this a try…</vt:lpstr>
      <vt:lpstr>Let’s give this a try…</vt:lpstr>
      <vt:lpstr>Let’s give this a try…</vt:lpstr>
      <vt:lpstr>Let’s give this a try…</vt:lpstr>
      <vt:lpstr>Let’s give this a try…</vt:lpstr>
      <vt:lpstr>Let’s give this a try…</vt:lpstr>
      <vt:lpstr>Let’s give this a try…</vt:lpstr>
      <vt:lpstr>Let’s give this a try…</vt:lpstr>
      <vt:lpstr>Let’s give this a try…</vt:lpstr>
      <vt:lpstr>Let’s give this a try…</vt:lpstr>
      <vt:lpstr>Let’s give this a try…</vt:lpstr>
      <vt:lpstr>Let’s give this a try…</vt:lpstr>
      <vt:lpstr>Let’s give this a try…</vt:lpstr>
      <vt:lpstr>No more guesstimates…</vt:lpstr>
      <vt:lpstr>No more guesstimates…</vt:lpstr>
      <vt:lpstr>No more guesstimates…</vt:lpstr>
      <vt:lpstr>No more guesstimates…</vt:lpstr>
      <vt:lpstr>No more guesstimates…</vt:lpstr>
      <vt:lpstr>No more guesstimates…</vt:lpstr>
      <vt:lpstr>Square all of the residuals! </vt:lpstr>
      <vt:lpstr>Sums of squares:</vt:lpstr>
      <vt:lpstr>Sums of squares:</vt:lpstr>
      <vt:lpstr>Sums of squares:</vt:lpstr>
      <vt:lpstr>Use Sums of Squares to assess goodness of fit</vt:lpstr>
      <vt:lpstr>Use Sums of Squares to assess goodness of fit</vt:lpstr>
      <vt:lpstr>Use Sums of Squares to assess goodness of fit</vt:lpstr>
      <vt:lpstr>Use Sums of Squares to assess goodness of fit</vt:lpstr>
      <vt:lpstr>Use Sums of Squares to assess goodness of fit</vt:lpstr>
      <vt:lpstr>Use Sums of Squares to assess goodness of fit</vt:lpstr>
      <vt:lpstr>Use Sums of Squares to assess goodness of fit</vt:lpstr>
      <vt:lpstr>Use Sums of Squares to assess goodness of fit</vt:lpstr>
      <vt:lpstr>Use Sums of Squares to assess goodness of fit</vt:lpstr>
      <vt:lpstr>Let’s give this a try…</vt:lpstr>
      <vt:lpstr>Let’s give this a try:</vt:lpstr>
      <vt:lpstr>Let’s give this a try:</vt:lpstr>
      <vt:lpstr>Let’s give this a try:</vt:lpstr>
      <vt:lpstr>PowerPoint Presentation</vt:lpstr>
      <vt:lpstr>Let’s give this a try:</vt:lpstr>
      <vt:lpstr>Let’s give this a try:</vt:lpstr>
      <vt:lpstr>Let’s give this a try:</vt:lpstr>
      <vt:lpstr>Let’s give this a try:</vt:lpstr>
      <vt:lpstr>Let’s give this a try:</vt:lpstr>
      <vt:lpstr>Let’s give this a try:</vt:lpstr>
      <vt:lpstr>Let’s give this a try:</vt:lpstr>
      <vt:lpstr>Let’s give this a try:</vt:lpstr>
      <vt:lpstr>Let’s give this a try:</vt:lpstr>
      <vt:lpstr>R2</vt:lpstr>
      <vt:lpstr>R2</vt:lpstr>
      <vt:lpstr>R2</vt:lpstr>
      <vt:lpstr>R2</vt:lpstr>
      <vt:lpstr>R2</vt:lpstr>
      <vt:lpstr>R2</vt:lpstr>
      <vt:lpstr>R2</vt:lpstr>
      <vt:lpstr>Linear regression:</vt:lpstr>
      <vt:lpstr>Exercise – no hand-out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Statistics  with  Spa            ows</dc:title>
  <dc:creator>Schroeder, Julia</dc:creator>
  <cp:lastModifiedBy>Schroeder, Julia</cp:lastModifiedBy>
  <cp:revision>107</cp:revision>
  <dcterms:created xsi:type="dcterms:W3CDTF">2016-09-21T09:54:30Z</dcterms:created>
  <dcterms:modified xsi:type="dcterms:W3CDTF">2016-10-27T07:59:09Z</dcterms:modified>
</cp:coreProperties>
</file>